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charts/chart10.xml" ContentType="application/vnd.openxmlformats-officedocument.drawingml.chart+xml"/>
  <Override PartName="/ppt/charts/style10.xml" ContentType="application/vnd.ms-office.chartstyle+xml"/>
  <Override PartName="/ppt/charts/colors10.xml" ContentType="application/vnd.ms-office.chartcolorstyle+xml"/>
  <Override PartName="/ppt/charts/chart11.xml" ContentType="application/vnd.openxmlformats-officedocument.drawingml.chart+xml"/>
  <Override PartName="/ppt/charts/style11.xml" ContentType="application/vnd.ms-office.chartstyle+xml"/>
  <Override PartName="/ppt/charts/colors11.xml" ContentType="application/vnd.ms-office.chartcolorstyle+xml"/>
  <Override PartName="/ppt/charts/chart12.xml" ContentType="application/vnd.openxmlformats-officedocument.drawingml.chart+xml"/>
  <Override PartName="/ppt/charts/style12.xml" ContentType="application/vnd.ms-office.chartstyle+xml"/>
  <Override PartName="/ppt/charts/colors12.xml" ContentType="application/vnd.ms-office.chartcolorstyle+xml"/>
  <Override PartName="/ppt/charts/chart13.xml" ContentType="application/vnd.openxmlformats-officedocument.drawingml.chart+xml"/>
  <Override PartName="/ppt/charts/style13.xml" ContentType="application/vnd.ms-office.chartstyle+xml"/>
  <Override PartName="/ppt/charts/colors13.xml" ContentType="application/vnd.ms-office.chartcolorstyle+xml"/>
  <Override PartName="/ppt/charts/chart14.xml" ContentType="application/vnd.openxmlformats-officedocument.drawingml.chart+xml"/>
  <Override PartName="/ppt/charts/style14.xml" ContentType="application/vnd.ms-office.chartstyle+xml"/>
  <Override PartName="/ppt/charts/colors14.xml" ContentType="application/vnd.ms-office.chartcolorstyle+xml"/>
  <Override PartName="/ppt/charts/chart15.xml" ContentType="application/vnd.openxmlformats-officedocument.drawingml.chart+xml"/>
  <Override PartName="/ppt/charts/style15.xml" ContentType="application/vnd.ms-office.chartstyle+xml"/>
  <Override PartName="/ppt/charts/colors15.xml" ContentType="application/vnd.ms-office.chartcolorstyle+xml"/>
  <Override PartName="/ppt/charts/chart16.xml" ContentType="application/vnd.openxmlformats-officedocument.drawingml.chart+xml"/>
  <Override PartName="/ppt/charts/style16.xml" ContentType="application/vnd.ms-office.chartstyle+xml"/>
  <Override PartName="/ppt/charts/colors16.xml" ContentType="application/vnd.ms-office.chartcolorstyle+xml"/>
  <Override PartName="/ppt/charts/chart17.xml" ContentType="application/vnd.openxmlformats-officedocument.drawingml.chart+xml"/>
  <Override PartName="/ppt/charts/style17.xml" ContentType="application/vnd.ms-office.chartstyle+xml"/>
  <Override PartName="/ppt/charts/colors17.xml" ContentType="application/vnd.ms-office.chartcolorstyle+xml"/>
  <Override PartName="/ppt/charts/chart18.xml" ContentType="application/vnd.openxmlformats-officedocument.drawingml.chart+xml"/>
  <Override PartName="/ppt/charts/style18.xml" ContentType="application/vnd.ms-office.chartstyle+xml"/>
  <Override PartName="/ppt/charts/colors18.xml" ContentType="application/vnd.ms-office.chartcolorstyle+xml"/>
  <Override PartName="/ppt/charts/chart19.xml" ContentType="application/vnd.openxmlformats-officedocument.drawingml.chart+xml"/>
  <Override PartName="/ppt/charts/style19.xml" ContentType="application/vnd.ms-office.chartstyle+xml"/>
  <Override PartName="/ppt/charts/colors19.xml" ContentType="application/vnd.ms-office.chartcolorstyle+xml"/>
  <Override PartName="/ppt/charts/chart20.xml" ContentType="application/vnd.openxmlformats-officedocument.drawingml.chart+xml"/>
  <Override PartName="/ppt/charts/style20.xml" ContentType="application/vnd.ms-office.chartstyle+xml"/>
  <Override PartName="/ppt/charts/colors20.xml" ContentType="application/vnd.ms-office.chartcolorstyle+xml"/>
  <Override PartName="/ppt/charts/chart21.xml" ContentType="application/vnd.openxmlformats-officedocument.drawingml.chart+xml"/>
  <Override PartName="/ppt/charts/style21.xml" ContentType="application/vnd.ms-office.chartstyle+xml"/>
  <Override PartName="/ppt/charts/colors21.xml" ContentType="application/vnd.ms-office.chartcolorstyle+xml"/>
  <Override PartName="/ppt/charts/chart22.xml" ContentType="application/vnd.openxmlformats-officedocument.drawingml.chart+xml"/>
  <Override PartName="/ppt/charts/style22.xml" ContentType="application/vnd.ms-office.chartstyle+xml"/>
  <Override PartName="/ppt/charts/colors22.xml" ContentType="application/vnd.ms-office.chartcolorstyle+xml"/>
  <Override PartName="/ppt/charts/chart23.xml" ContentType="application/vnd.openxmlformats-officedocument.drawingml.chart+xml"/>
  <Override PartName="/ppt/charts/style23.xml" ContentType="application/vnd.ms-office.chartstyle+xml"/>
  <Override PartName="/ppt/charts/colors23.xml" ContentType="application/vnd.ms-office.chartcolorstyle+xml"/>
  <Override PartName="/ppt/charts/chart24.xml" ContentType="application/vnd.openxmlformats-officedocument.drawingml.chart+xml"/>
  <Override PartName="/ppt/charts/style24.xml" ContentType="application/vnd.ms-office.chartstyle+xml"/>
  <Override PartName="/ppt/charts/colors24.xml" ContentType="application/vnd.ms-office.chartcolorstyle+xml"/>
  <Override PartName="/ppt/charts/chart25.xml" ContentType="application/vnd.openxmlformats-officedocument.drawingml.chart+xml"/>
  <Override PartName="/ppt/charts/style25.xml" ContentType="application/vnd.ms-office.chartstyle+xml"/>
  <Override PartName="/ppt/charts/colors25.xml" ContentType="application/vnd.ms-office.chartcolorstyle+xml"/>
  <Override PartName="/ppt/charts/chart26.xml" ContentType="application/vnd.openxmlformats-officedocument.drawingml.chart+xml"/>
  <Override PartName="/ppt/charts/style26.xml" ContentType="application/vnd.ms-office.chartstyle+xml"/>
  <Override PartName="/ppt/charts/colors26.xml" ContentType="application/vnd.ms-office.chartcolorstyle+xml"/>
  <Override PartName="/ppt/charts/chart27.xml" ContentType="application/vnd.openxmlformats-officedocument.drawingml.chart+xml"/>
  <Override PartName="/ppt/charts/style27.xml" ContentType="application/vnd.ms-office.chartstyle+xml"/>
  <Override PartName="/ppt/charts/colors27.xml" ContentType="application/vnd.ms-office.chartcolorstyle+xml"/>
  <Override PartName="/ppt/charts/chart28.xml" ContentType="application/vnd.openxmlformats-officedocument.drawingml.chart+xml"/>
  <Override PartName="/ppt/charts/style28.xml" ContentType="application/vnd.ms-office.chartstyle+xml"/>
  <Override PartName="/ppt/charts/colors28.xml" ContentType="application/vnd.ms-office.chartcolorstyle+xml"/>
  <Override PartName="/ppt/charts/chart29.xml" ContentType="application/vnd.openxmlformats-officedocument.drawingml.chart+xml"/>
  <Override PartName="/ppt/charts/style29.xml" ContentType="application/vnd.ms-office.chartstyle+xml"/>
  <Override PartName="/ppt/charts/colors29.xml" ContentType="application/vnd.ms-office.chartcolorstyle+xml"/>
  <Override PartName="/ppt/charts/chart30.xml" ContentType="application/vnd.openxmlformats-officedocument.drawingml.chart+xml"/>
  <Override PartName="/ppt/charts/style30.xml" ContentType="application/vnd.ms-office.chartstyle+xml"/>
  <Override PartName="/ppt/charts/colors30.xml" ContentType="application/vnd.ms-office.chartcolorstyle+xml"/>
  <Override PartName="/ppt/charts/chart31.xml" ContentType="application/vnd.openxmlformats-officedocument.drawingml.chart+xml"/>
  <Override PartName="/ppt/charts/style31.xml" ContentType="application/vnd.ms-office.chartstyle+xml"/>
  <Override PartName="/ppt/charts/colors31.xml" ContentType="application/vnd.ms-office.chartcolorstyle+xml"/>
  <Override PartName="/ppt/charts/chart32.xml" ContentType="application/vnd.openxmlformats-officedocument.drawingml.chart+xml"/>
  <Override PartName="/ppt/charts/style32.xml" ContentType="application/vnd.ms-office.chartstyle+xml"/>
  <Override PartName="/ppt/charts/colors32.xml" ContentType="application/vnd.ms-office.chartcolorstyle+xml"/>
  <Override PartName="/ppt/charts/chart33.xml" ContentType="application/vnd.openxmlformats-officedocument.drawingml.chart+xml"/>
  <Override PartName="/ppt/charts/style33.xml" ContentType="application/vnd.ms-office.chartstyle+xml"/>
  <Override PartName="/ppt/charts/colors33.xml" ContentType="application/vnd.ms-office.chartcolorstyle+xml"/>
  <Override PartName="/ppt/charts/chart34.xml" ContentType="application/vnd.openxmlformats-officedocument.drawingml.chart+xml"/>
  <Override PartName="/ppt/charts/style34.xml" ContentType="application/vnd.ms-office.chartstyle+xml"/>
  <Override PartName="/ppt/charts/colors34.xml" ContentType="application/vnd.ms-office.chartcolorstyle+xml"/>
  <Override PartName="/ppt/charts/chart35.xml" ContentType="application/vnd.openxmlformats-officedocument.drawingml.chart+xml"/>
  <Override PartName="/ppt/charts/style35.xml" ContentType="application/vnd.ms-office.chartstyle+xml"/>
  <Override PartName="/ppt/charts/colors35.xml" ContentType="application/vnd.ms-office.chartcolorstyle+xml"/>
  <Override PartName="/ppt/charts/chart36.xml" ContentType="application/vnd.openxmlformats-officedocument.drawingml.chart+xml"/>
  <Override PartName="/ppt/charts/style36.xml" ContentType="application/vnd.ms-office.chartstyle+xml"/>
  <Override PartName="/ppt/charts/colors36.xml" ContentType="application/vnd.ms-office.chartcolorstyle+xml"/>
  <Override PartName="/ppt/charts/chart37.xml" ContentType="application/vnd.openxmlformats-officedocument.drawingml.chart+xml"/>
  <Override PartName="/ppt/charts/style37.xml" ContentType="application/vnd.ms-office.chartstyle+xml"/>
  <Override PartName="/ppt/charts/colors37.xml" ContentType="application/vnd.ms-office.chartcolorstyle+xml"/>
  <Override PartName="/ppt/charts/chart38.xml" ContentType="application/vnd.openxmlformats-officedocument.drawingml.chart+xml"/>
  <Override PartName="/ppt/charts/style38.xml" ContentType="application/vnd.ms-office.chartstyle+xml"/>
  <Override PartName="/ppt/charts/colors38.xml" ContentType="application/vnd.ms-office.chartcolorstyle+xml"/>
  <Override PartName="/ppt/charts/chart39.xml" ContentType="application/vnd.openxmlformats-officedocument.drawingml.chart+xml"/>
  <Override PartName="/ppt/charts/style39.xml" ContentType="application/vnd.ms-office.chartstyle+xml"/>
  <Override PartName="/ppt/charts/colors39.xml" ContentType="application/vnd.ms-office.chartcolorstyle+xml"/>
  <Override PartName="/ppt/charts/chart40.xml" ContentType="application/vnd.openxmlformats-officedocument.drawingml.chart+xml"/>
  <Override PartName="/ppt/charts/style40.xml" ContentType="application/vnd.ms-office.chartstyle+xml"/>
  <Override PartName="/ppt/charts/colors40.xml" ContentType="application/vnd.ms-office.chartcolorstyle+xml"/>
  <Override PartName="/ppt/charts/chart41.xml" ContentType="application/vnd.openxmlformats-officedocument.drawingml.chart+xml"/>
  <Override PartName="/ppt/charts/style41.xml" ContentType="application/vnd.ms-office.chartstyle+xml"/>
  <Override PartName="/ppt/charts/colors41.xml" ContentType="application/vnd.ms-office.chartcolorstyle+xml"/>
  <Override PartName="/ppt/charts/chart42.xml" ContentType="application/vnd.openxmlformats-officedocument.drawingml.chart+xml"/>
  <Override PartName="/ppt/charts/style42.xml" ContentType="application/vnd.ms-office.chartstyle+xml"/>
  <Override PartName="/ppt/charts/colors42.xml" ContentType="application/vnd.ms-office.chartcolorstyle+xml"/>
  <Override PartName="/ppt/charts/chart43.xml" ContentType="application/vnd.openxmlformats-officedocument.drawingml.chart+xml"/>
  <Override PartName="/ppt/charts/style43.xml" ContentType="application/vnd.ms-office.chartstyle+xml"/>
  <Override PartName="/ppt/charts/colors43.xml" ContentType="application/vnd.ms-office.chartcolorstyle+xml"/>
  <Override PartName="/ppt/charts/chart44.xml" ContentType="application/vnd.openxmlformats-officedocument.drawingml.chart+xml"/>
  <Override PartName="/ppt/charts/style44.xml" ContentType="application/vnd.ms-office.chartstyle+xml"/>
  <Override PartName="/ppt/charts/colors44.xml" ContentType="application/vnd.ms-office.chartcolorstyle+xml"/>
  <Override PartName="/ppt/charts/chart45.xml" ContentType="application/vnd.openxmlformats-officedocument.drawingml.chart+xml"/>
  <Override PartName="/ppt/charts/style45.xml" ContentType="application/vnd.ms-office.chartstyle+xml"/>
  <Override PartName="/ppt/charts/colors45.xml" ContentType="application/vnd.ms-office.chartcolorstyle+xml"/>
  <Override PartName="/ppt/charts/chart46.xml" ContentType="application/vnd.openxmlformats-officedocument.drawingml.chart+xml"/>
  <Override PartName="/ppt/charts/style46.xml" ContentType="application/vnd.ms-office.chartstyle+xml"/>
  <Override PartName="/ppt/charts/colors46.xml" ContentType="application/vnd.ms-office.chartcolorstyle+xml"/>
  <Override PartName="/ppt/charts/chart47.xml" ContentType="application/vnd.openxmlformats-officedocument.drawingml.chart+xml"/>
  <Override PartName="/ppt/charts/style47.xml" ContentType="application/vnd.ms-office.chartstyle+xml"/>
  <Override PartName="/ppt/charts/colors47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embedTrueTypeFonts="1" saveSubsetFonts="1">
  <p:sldMasterIdLst>
    <p:sldMasterId id="2147484089" r:id="rId1"/>
  </p:sldMasterIdLst>
  <p:notesMasterIdLst>
    <p:notesMasterId r:id="rId56"/>
  </p:notesMasterIdLst>
  <p:sldIdLst>
    <p:sldId id="345" r:id="rId2"/>
    <p:sldId id="256" r:id="rId3"/>
    <p:sldId id="283" r:id="rId4"/>
    <p:sldId id="285" r:id="rId5"/>
    <p:sldId id="362" r:id="rId6"/>
    <p:sldId id="286" r:id="rId7"/>
    <p:sldId id="287" r:id="rId8"/>
    <p:sldId id="288" r:id="rId9"/>
    <p:sldId id="289" r:id="rId10"/>
    <p:sldId id="290" r:id="rId11"/>
    <p:sldId id="361" r:id="rId12"/>
    <p:sldId id="310" r:id="rId13"/>
    <p:sldId id="360" r:id="rId14"/>
    <p:sldId id="294" r:id="rId15"/>
    <p:sldId id="295" r:id="rId16"/>
    <p:sldId id="296" r:id="rId17"/>
    <p:sldId id="297" r:id="rId18"/>
    <p:sldId id="298" r:id="rId19"/>
    <p:sldId id="299" r:id="rId20"/>
    <p:sldId id="300" r:id="rId21"/>
    <p:sldId id="301" r:id="rId22"/>
    <p:sldId id="302" r:id="rId23"/>
    <p:sldId id="303" r:id="rId24"/>
    <p:sldId id="304" r:id="rId25"/>
    <p:sldId id="305" r:id="rId26"/>
    <p:sldId id="314" r:id="rId27"/>
    <p:sldId id="315" r:id="rId28"/>
    <p:sldId id="274" r:id="rId29"/>
    <p:sldId id="316" r:id="rId30"/>
    <p:sldId id="346" r:id="rId31"/>
    <p:sldId id="347" r:id="rId32"/>
    <p:sldId id="348" r:id="rId33"/>
    <p:sldId id="350" r:id="rId34"/>
    <p:sldId id="351" r:id="rId35"/>
    <p:sldId id="352" r:id="rId36"/>
    <p:sldId id="353" r:id="rId37"/>
    <p:sldId id="354" r:id="rId38"/>
    <p:sldId id="355" r:id="rId39"/>
    <p:sldId id="327" r:id="rId40"/>
    <p:sldId id="328" r:id="rId41"/>
    <p:sldId id="329" r:id="rId42"/>
    <p:sldId id="357" r:id="rId43"/>
    <p:sldId id="358" r:id="rId44"/>
    <p:sldId id="359" r:id="rId45"/>
    <p:sldId id="333" r:id="rId46"/>
    <p:sldId id="334" r:id="rId47"/>
    <p:sldId id="335" r:id="rId48"/>
    <p:sldId id="337" r:id="rId49"/>
    <p:sldId id="338" r:id="rId50"/>
    <p:sldId id="339" r:id="rId51"/>
    <p:sldId id="342" r:id="rId52"/>
    <p:sldId id="343" r:id="rId53"/>
    <p:sldId id="344" r:id="rId54"/>
    <p:sldId id="272" r:id="rId55"/>
  </p:sldIdLst>
  <p:sldSz cx="9144000" cy="6858000" type="screen4x3"/>
  <p:notesSz cx="6858000" cy="9144000"/>
  <p:embeddedFontLst>
    <p:embeddedFont>
      <p:font typeface="B Nazanin" panose="00000400000000000000" pitchFamily="2" charset="-78"/>
      <p:regular r:id="rId57"/>
      <p:bold r:id="rId58"/>
    </p:embeddedFont>
    <p:embeddedFont>
      <p:font typeface="B Zar" panose="00000400000000000000" pitchFamily="2" charset="-78"/>
      <p:regular r:id="rId59"/>
      <p:bold r:id="rId60"/>
    </p:embeddedFont>
    <p:embeddedFont>
      <p:font typeface="Microsoft YaHei" panose="020B0503020204020204" pitchFamily="34" charset="-122"/>
      <p:regular r:id="rId61"/>
      <p:bold r:id="rId62"/>
    </p:embeddedFont>
    <p:embeddedFont>
      <p:font typeface="Dast Nevis" panose="03000400000000000000" pitchFamily="66" charset="-78"/>
      <p:regular r:id="rId63"/>
    </p:embeddedFont>
    <p:embeddedFont>
      <p:font typeface="Neirizi" panose="02000503000000020003" pitchFamily="2" charset="0"/>
      <p:regular r:id="rId64"/>
    </p:embeddedFont>
    <p:embeddedFont>
      <p:font typeface="B Titr" panose="00000700000000000000" pitchFamily="2" charset="-78"/>
      <p:bold r:id="rId65"/>
    </p:embeddedFont>
    <p:embeddedFont>
      <p:font typeface="Calibri" panose="020F0502020204030204" pitchFamily="34" charset="0"/>
      <p:regular r:id="rId66"/>
      <p:bold r:id="rId67"/>
    </p:embeddedFont>
    <p:embeddedFont>
      <p:font typeface="Tw Cen MT" panose="020B0602020104020603" pitchFamily="34" charset="0"/>
      <p:regular r:id="rId68"/>
      <p:bold r:id="rId69"/>
      <p:italic r:id="rId70"/>
      <p:boldItalic r:id="rId71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6699"/>
    <a:srgbClr val="40E1D1"/>
    <a:srgbClr val="9900FF"/>
    <a:srgbClr val="FF0066"/>
    <a:srgbClr val="FF7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6848" autoAdjust="0"/>
    <p:restoredTop sz="95179" autoAdjust="0"/>
  </p:normalViewPr>
  <p:slideViewPr>
    <p:cSldViewPr snapToGrid="0">
      <p:cViewPr varScale="1">
        <p:scale>
          <a:sx n="84" d="100"/>
          <a:sy n="84" d="100"/>
        </p:scale>
        <p:origin x="774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font" Target="fonts/font7.fntdata"/><Relationship Id="rId68" Type="http://schemas.openxmlformats.org/officeDocument/2006/relationships/font" Target="fonts/font12.fntdata"/><Relationship Id="rId7" Type="http://schemas.openxmlformats.org/officeDocument/2006/relationships/slide" Target="slides/slide6.xml"/><Relationship Id="rId71" Type="http://schemas.openxmlformats.org/officeDocument/2006/relationships/font" Target="fonts/font15.fntdata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font" Target="fonts/font2.fntdata"/><Relationship Id="rId66" Type="http://schemas.openxmlformats.org/officeDocument/2006/relationships/font" Target="fonts/font10.fntdata"/><Relationship Id="rId7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1.fntdata"/><Relationship Id="rId61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font" Target="fonts/font4.fntdata"/><Relationship Id="rId65" Type="http://schemas.openxmlformats.org/officeDocument/2006/relationships/font" Target="fonts/font9.fntdata"/><Relationship Id="rId7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notesMaster" Target="notesMasters/notesMaster1.xml"/><Relationship Id="rId64" Type="http://schemas.openxmlformats.org/officeDocument/2006/relationships/font" Target="fonts/font8.fntdata"/><Relationship Id="rId69" Type="http://schemas.openxmlformats.org/officeDocument/2006/relationships/font" Target="fonts/font13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3.fntdata"/><Relationship Id="rId67" Type="http://schemas.openxmlformats.org/officeDocument/2006/relationships/font" Target="fonts/font11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font" Target="fonts/font6.fntdata"/><Relationship Id="rId70" Type="http://schemas.openxmlformats.org/officeDocument/2006/relationships/font" Target="fonts/font14.fntdata"/><Relationship Id="rId7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1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0.xlsx"/><Relationship Id="rId2" Type="http://schemas.microsoft.com/office/2011/relationships/chartColorStyle" Target="colors10.xml"/><Relationship Id="rId1" Type="http://schemas.microsoft.com/office/2011/relationships/chartStyle" Target="style10.xml"/></Relationships>
</file>

<file path=ppt/charts/_rels/chart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1.xlsx"/><Relationship Id="rId2" Type="http://schemas.microsoft.com/office/2011/relationships/chartColorStyle" Target="colors11.xml"/><Relationship Id="rId1" Type="http://schemas.microsoft.com/office/2011/relationships/chartStyle" Target="style11.xml"/></Relationships>
</file>

<file path=ppt/charts/_rels/chart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2.xlsx"/><Relationship Id="rId2" Type="http://schemas.microsoft.com/office/2011/relationships/chartColorStyle" Target="colors12.xml"/><Relationship Id="rId1" Type="http://schemas.microsoft.com/office/2011/relationships/chartStyle" Target="style12.xml"/></Relationships>
</file>

<file path=ppt/charts/_rels/chart1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3.xlsx"/><Relationship Id="rId2" Type="http://schemas.microsoft.com/office/2011/relationships/chartColorStyle" Target="colors13.xml"/><Relationship Id="rId1" Type="http://schemas.microsoft.com/office/2011/relationships/chartStyle" Target="style13.xml"/></Relationships>
</file>

<file path=ppt/charts/_rels/chart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4.xlsx"/><Relationship Id="rId2" Type="http://schemas.microsoft.com/office/2011/relationships/chartColorStyle" Target="colors14.xml"/><Relationship Id="rId1" Type="http://schemas.microsoft.com/office/2011/relationships/chartStyle" Target="style14.xml"/></Relationships>
</file>

<file path=ppt/charts/_rels/chart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5.xlsx"/><Relationship Id="rId2" Type="http://schemas.microsoft.com/office/2011/relationships/chartColorStyle" Target="colors15.xml"/><Relationship Id="rId1" Type="http://schemas.microsoft.com/office/2011/relationships/chartStyle" Target="style15.xml"/></Relationships>
</file>

<file path=ppt/charts/_rels/chart1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6.xlsx"/><Relationship Id="rId2" Type="http://schemas.microsoft.com/office/2011/relationships/chartColorStyle" Target="colors16.xml"/><Relationship Id="rId1" Type="http://schemas.microsoft.com/office/2011/relationships/chartStyle" Target="style16.xml"/></Relationships>
</file>

<file path=ppt/charts/_rels/chart1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7.xlsx"/><Relationship Id="rId2" Type="http://schemas.microsoft.com/office/2011/relationships/chartColorStyle" Target="colors17.xml"/><Relationship Id="rId1" Type="http://schemas.microsoft.com/office/2011/relationships/chartStyle" Target="style17.xml"/></Relationships>
</file>

<file path=ppt/charts/_rels/chart1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8.xlsx"/><Relationship Id="rId2" Type="http://schemas.microsoft.com/office/2011/relationships/chartColorStyle" Target="colors18.xml"/><Relationship Id="rId1" Type="http://schemas.microsoft.com/office/2011/relationships/chartStyle" Target="style18.xml"/></Relationships>
</file>

<file path=ppt/charts/_rels/chart1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9.xlsx"/><Relationship Id="rId2" Type="http://schemas.microsoft.com/office/2011/relationships/chartColorStyle" Target="colors19.xml"/><Relationship Id="rId1" Type="http://schemas.microsoft.com/office/2011/relationships/chartStyle" Target="style19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2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0.xlsx"/><Relationship Id="rId2" Type="http://schemas.microsoft.com/office/2011/relationships/chartColorStyle" Target="colors20.xml"/><Relationship Id="rId1" Type="http://schemas.microsoft.com/office/2011/relationships/chartStyle" Target="style20.xml"/></Relationships>
</file>

<file path=ppt/charts/_rels/chart2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1.xlsx"/><Relationship Id="rId2" Type="http://schemas.microsoft.com/office/2011/relationships/chartColorStyle" Target="colors21.xml"/><Relationship Id="rId1" Type="http://schemas.microsoft.com/office/2011/relationships/chartStyle" Target="style21.xml"/></Relationships>
</file>

<file path=ppt/charts/_rels/chart2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2.xlsx"/><Relationship Id="rId2" Type="http://schemas.microsoft.com/office/2011/relationships/chartColorStyle" Target="colors22.xml"/><Relationship Id="rId1" Type="http://schemas.microsoft.com/office/2011/relationships/chartStyle" Target="style22.xml"/></Relationships>
</file>

<file path=ppt/charts/_rels/chart2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3.xlsx"/><Relationship Id="rId2" Type="http://schemas.microsoft.com/office/2011/relationships/chartColorStyle" Target="colors23.xml"/><Relationship Id="rId1" Type="http://schemas.microsoft.com/office/2011/relationships/chartStyle" Target="style23.xml"/></Relationships>
</file>

<file path=ppt/charts/_rels/chart2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4.xlsx"/><Relationship Id="rId2" Type="http://schemas.microsoft.com/office/2011/relationships/chartColorStyle" Target="colors24.xml"/><Relationship Id="rId1" Type="http://schemas.microsoft.com/office/2011/relationships/chartStyle" Target="style24.xml"/></Relationships>
</file>

<file path=ppt/charts/_rels/chart2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5.xlsx"/><Relationship Id="rId2" Type="http://schemas.microsoft.com/office/2011/relationships/chartColorStyle" Target="colors25.xml"/><Relationship Id="rId1" Type="http://schemas.microsoft.com/office/2011/relationships/chartStyle" Target="style25.xml"/></Relationships>
</file>

<file path=ppt/charts/_rels/chart2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6.xlsx"/><Relationship Id="rId2" Type="http://schemas.microsoft.com/office/2011/relationships/chartColorStyle" Target="colors26.xml"/><Relationship Id="rId1" Type="http://schemas.microsoft.com/office/2011/relationships/chartStyle" Target="style26.xml"/></Relationships>
</file>

<file path=ppt/charts/_rels/chart2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7.xlsx"/><Relationship Id="rId2" Type="http://schemas.microsoft.com/office/2011/relationships/chartColorStyle" Target="colors27.xml"/><Relationship Id="rId1" Type="http://schemas.microsoft.com/office/2011/relationships/chartStyle" Target="style27.xml"/></Relationships>
</file>

<file path=ppt/charts/_rels/chart2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8.xlsx"/><Relationship Id="rId2" Type="http://schemas.microsoft.com/office/2011/relationships/chartColorStyle" Target="colors28.xml"/><Relationship Id="rId1" Type="http://schemas.microsoft.com/office/2011/relationships/chartStyle" Target="style28.xml"/></Relationships>
</file>

<file path=ppt/charts/_rels/chart2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9.xlsx"/><Relationship Id="rId2" Type="http://schemas.microsoft.com/office/2011/relationships/chartColorStyle" Target="colors29.xml"/><Relationship Id="rId1" Type="http://schemas.microsoft.com/office/2011/relationships/chartStyle" Target="style29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3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0.xlsx"/><Relationship Id="rId2" Type="http://schemas.microsoft.com/office/2011/relationships/chartColorStyle" Target="colors30.xml"/><Relationship Id="rId1" Type="http://schemas.microsoft.com/office/2011/relationships/chartStyle" Target="style30.xml"/></Relationships>
</file>

<file path=ppt/charts/_rels/chart3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1.xlsx"/><Relationship Id="rId2" Type="http://schemas.microsoft.com/office/2011/relationships/chartColorStyle" Target="colors31.xml"/><Relationship Id="rId1" Type="http://schemas.microsoft.com/office/2011/relationships/chartStyle" Target="style31.xml"/></Relationships>
</file>

<file path=ppt/charts/_rels/chart3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2.xlsx"/><Relationship Id="rId2" Type="http://schemas.microsoft.com/office/2011/relationships/chartColorStyle" Target="colors32.xml"/><Relationship Id="rId1" Type="http://schemas.microsoft.com/office/2011/relationships/chartStyle" Target="style32.xml"/></Relationships>
</file>

<file path=ppt/charts/_rels/chart3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3.xlsx"/><Relationship Id="rId2" Type="http://schemas.microsoft.com/office/2011/relationships/chartColorStyle" Target="colors33.xml"/><Relationship Id="rId1" Type="http://schemas.microsoft.com/office/2011/relationships/chartStyle" Target="style33.xml"/></Relationships>
</file>

<file path=ppt/charts/_rels/chart3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4.xlsx"/><Relationship Id="rId2" Type="http://schemas.microsoft.com/office/2011/relationships/chartColorStyle" Target="colors34.xml"/><Relationship Id="rId1" Type="http://schemas.microsoft.com/office/2011/relationships/chartStyle" Target="style34.xml"/></Relationships>
</file>

<file path=ppt/charts/_rels/chart3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5.xlsx"/><Relationship Id="rId2" Type="http://schemas.microsoft.com/office/2011/relationships/chartColorStyle" Target="colors35.xml"/><Relationship Id="rId1" Type="http://schemas.microsoft.com/office/2011/relationships/chartStyle" Target="style35.xml"/></Relationships>
</file>

<file path=ppt/charts/_rels/chart3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6.xlsx"/><Relationship Id="rId2" Type="http://schemas.microsoft.com/office/2011/relationships/chartColorStyle" Target="colors36.xml"/><Relationship Id="rId1" Type="http://schemas.microsoft.com/office/2011/relationships/chartStyle" Target="style36.xml"/></Relationships>
</file>

<file path=ppt/charts/_rels/chart3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7.xlsx"/><Relationship Id="rId2" Type="http://schemas.microsoft.com/office/2011/relationships/chartColorStyle" Target="colors37.xml"/><Relationship Id="rId1" Type="http://schemas.microsoft.com/office/2011/relationships/chartStyle" Target="style37.xml"/></Relationships>
</file>

<file path=ppt/charts/_rels/chart3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8.xlsx"/><Relationship Id="rId2" Type="http://schemas.microsoft.com/office/2011/relationships/chartColorStyle" Target="colors38.xml"/><Relationship Id="rId1" Type="http://schemas.microsoft.com/office/2011/relationships/chartStyle" Target="style38.xml"/></Relationships>
</file>

<file path=ppt/charts/_rels/chart3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9.xlsx"/><Relationship Id="rId2" Type="http://schemas.microsoft.com/office/2011/relationships/chartColorStyle" Target="colors39.xml"/><Relationship Id="rId1" Type="http://schemas.microsoft.com/office/2011/relationships/chartStyle" Target="style39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40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0.xlsx"/><Relationship Id="rId2" Type="http://schemas.microsoft.com/office/2011/relationships/chartColorStyle" Target="colors40.xml"/><Relationship Id="rId1" Type="http://schemas.microsoft.com/office/2011/relationships/chartStyle" Target="style40.xml"/></Relationships>
</file>

<file path=ppt/charts/_rels/chart4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1.xlsx"/><Relationship Id="rId2" Type="http://schemas.microsoft.com/office/2011/relationships/chartColorStyle" Target="colors41.xml"/><Relationship Id="rId1" Type="http://schemas.microsoft.com/office/2011/relationships/chartStyle" Target="style41.xml"/></Relationships>
</file>

<file path=ppt/charts/_rels/chart4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2.xlsx"/><Relationship Id="rId2" Type="http://schemas.microsoft.com/office/2011/relationships/chartColorStyle" Target="colors42.xml"/><Relationship Id="rId1" Type="http://schemas.microsoft.com/office/2011/relationships/chartStyle" Target="style42.xml"/></Relationships>
</file>

<file path=ppt/charts/_rels/chart4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3.xlsx"/><Relationship Id="rId2" Type="http://schemas.microsoft.com/office/2011/relationships/chartColorStyle" Target="colors43.xml"/><Relationship Id="rId1" Type="http://schemas.microsoft.com/office/2011/relationships/chartStyle" Target="style43.xml"/></Relationships>
</file>

<file path=ppt/charts/_rels/chart4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4.xlsx"/><Relationship Id="rId2" Type="http://schemas.microsoft.com/office/2011/relationships/chartColorStyle" Target="colors44.xml"/><Relationship Id="rId1" Type="http://schemas.microsoft.com/office/2011/relationships/chartStyle" Target="style44.xml"/></Relationships>
</file>

<file path=ppt/charts/_rels/chart4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5.xlsx"/><Relationship Id="rId2" Type="http://schemas.microsoft.com/office/2011/relationships/chartColorStyle" Target="colors45.xml"/><Relationship Id="rId1" Type="http://schemas.microsoft.com/office/2011/relationships/chartStyle" Target="style45.xml"/></Relationships>
</file>

<file path=ppt/charts/_rels/chart4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6.xlsx"/><Relationship Id="rId2" Type="http://schemas.microsoft.com/office/2011/relationships/chartColorStyle" Target="colors46.xml"/><Relationship Id="rId1" Type="http://schemas.microsoft.com/office/2011/relationships/chartStyle" Target="style46.xml"/></Relationships>
</file>

<file path=ppt/charts/_rels/chart4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7.xlsx"/><Relationship Id="rId2" Type="http://schemas.microsoft.com/office/2011/relationships/chartColorStyle" Target="colors47.xml"/><Relationship Id="rId1" Type="http://schemas.microsoft.com/office/2011/relationships/chartStyle" Target="style47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5.xlsx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6.xlsx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7.xlsx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8.xlsx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9.xlsx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تعداد</a:t>
            </a:r>
            <a:r>
              <a:rPr lang="fa-IR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دانشگاه براساس سال از 1376 تا مرداد 1398</a:t>
            </a:r>
            <a:endParaRPr lang="fa-IR" b="1" dirty="0">
              <a:solidFill>
                <a:srgbClr val="002060"/>
              </a:solidFill>
              <a:effectLst/>
              <a:cs typeface="B Zar" panose="000004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711671092770147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40E1D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Sheet1!$A$2:$A$24</c:f>
              <c:strCache>
                <c:ptCount val="23"/>
                <c:pt idx="0">
                  <c:v>1376</c:v>
                </c:pt>
                <c:pt idx="1">
                  <c:v>1377</c:v>
                </c:pt>
                <c:pt idx="2">
                  <c:v>1378</c:v>
                </c:pt>
                <c:pt idx="3">
                  <c:v>1379</c:v>
                </c:pt>
                <c:pt idx="4">
                  <c:v>1380</c:v>
                </c:pt>
                <c:pt idx="5">
                  <c:v>1381</c:v>
                </c:pt>
                <c:pt idx="6">
                  <c:v>1382</c:v>
                </c:pt>
                <c:pt idx="7">
                  <c:v>1383</c:v>
                </c:pt>
                <c:pt idx="8">
                  <c:v>1384</c:v>
                </c:pt>
                <c:pt idx="9">
                  <c:v>1385</c:v>
                </c:pt>
                <c:pt idx="10">
                  <c:v>1386</c:v>
                </c:pt>
                <c:pt idx="11">
                  <c:v>1387</c:v>
                </c:pt>
                <c:pt idx="12">
                  <c:v>1388</c:v>
                </c:pt>
                <c:pt idx="13">
                  <c:v>1389</c:v>
                </c:pt>
                <c:pt idx="14">
                  <c:v>1390</c:v>
                </c:pt>
                <c:pt idx="15">
                  <c:v>1391</c:v>
                </c:pt>
                <c:pt idx="16">
                  <c:v>1392</c:v>
                </c:pt>
                <c:pt idx="17">
                  <c:v>1393</c:v>
                </c:pt>
                <c:pt idx="18">
                  <c:v>1394</c:v>
                </c:pt>
                <c:pt idx="19">
                  <c:v>1395</c:v>
                </c:pt>
                <c:pt idx="20">
                  <c:v>1396</c:v>
                </c:pt>
                <c:pt idx="21">
                  <c:v>1397</c:v>
                </c:pt>
                <c:pt idx="22">
                  <c:v>پایان مرداد 1398</c:v>
                </c:pt>
              </c:strCache>
            </c:strRef>
          </c:cat>
          <c:val>
            <c:numRef>
              <c:f>Sheet1!$B$2:$B$24</c:f>
              <c:numCache>
                <c:formatCode>General</c:formatCode>
                <c:ptCount val="23"/>
                <c:pt idx="0">
                  <c:v>611</c:v>
                </c:pt>
                <c:pt idx="1">
                  <c:v>565</c:v>
                </c:pt>
                <c:pt idx="2">
                  <c:v>543</c:v>
                </c:pt>
                <c:pt idx="3">
                  <c:v>390</c:v>
                </c:pt>
                <c:pt idx="4">
                  <c:v>195</c:v>
                </c:pt>
                <c:pt idx="5">
                  <c:v>241</c:v>
                </c:pt>
                <c:pt idx="6">
                  <c:v>452</c:v>
                </c:pt>
                <c:pt idx="7">
                  <c:v>418</c:v>
                </c:pt>
                <c:pt idx="8">
                  <c:v>534</c:v>
                </c:pt>
                <c:pt idx="9">
                  <c:v>731</c:v>
                </c:pt>
                <c:pt idx="10">
                  <c:v>667</c:v>
                </c:pt>
                <c:pt idx="11">
                  <c:v>446</c:v>
                </c:pt>
                <c:pt idx="12">
                  <c:v>246</c:v>
                </c:pt>
                <c:pt idx="13">
                  <c:v>127</c:v>
                </c:pt>
                <c:pt idx="14">
                  <c:v>195</c:v>
                </c:pt>
                <c:pt idx="15">
                  <c:v>498</c:v>
                </c:pt>
                <c:pt idx="16">
                  <c:v>466</c:v>
                </c:pt>
                <c:pt idx="17">
                  <c:v>271</c:v>
                </c:pt>
                <c:pt idx="18">
                  <c:v>328</c:v>
                </c:pt>
                <c:pt idx="19">
                  <c:v>274</c:v>
                </c:pt>
                <c:pt idx="20">
                  <c:v>292</c:v>
                </c:pt>
                <c:pt idx="21">
                  <c:v>231</c:v>
                </c:pt>
                <c:pt idx="22">
                  <c:v>220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4D2F-4CC3-8F6A-DB0821136AD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224368"/>
        <c:axId val="377227896"/>
        <c:axId val="0"/>
      </c:bar3DChart>
      <c:catAx>
        <c:axId val="377224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7896"/>
        <c:crosses val="autoZero"/>
        <c:auto val="1"/>
        <c:lblAlgn val="ctr"/>
        <c:lblOffset val="100"/>
        <c:noMultiLvlLbl val="0"/>
      </c:catAx>
      <c:valAx>
        <c:axId val="3772278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43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 تعداد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– برحسب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گروه سنی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7950192557855851E-2"/>
          <c:y val="0.1733068862221423"/>
          <c:w val="0.92065012654047618"/>
          <c:h val="0.6745678614324437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40E0D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کودک</c:v>
                </c:pt>
                <c:pt idx="1">
                  <c:v>نوجوان</c:v>
                </c:pt>
                <c:pt idx="2">
                  <c:v>جوان</c:v>
                </c:pt>
                <c:pt idx="3">
                  <c:v>میانسال</c:v>
                </c:pt>
                <c:pt idx="4">
                  <c:v>سالمند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31</c:v>
                </c:pt>
                <c:pt idx="2">
                  <c:v>38</c:v>
                </c:pt>
                <c:pt idx="3">
                  <c:v>120</c:v>
                </c:pt>
                <c:pt idx="4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17B6-4D39-A7AA-50312D56AF1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کودک</c:v>
                </c:pt>
                <c:pt idx="1">
                  <c:v>نوجوان</c:v>
                </c:pt>
                <c:pt idx="2">
                  <c:v>جوان</c:v>
                </c:pt>
                <c:pt idx="3">
                  <c:v>میانسال</c:v>
                </c:pt>
                <c:pt idx="4">
                  <c:v>سالمند</c:v>
                </c:pt>
              </c:strCache>
            </c:strRef>
          </c:cat>
          <c:val>
            <c:numRef>
              <c:f>Sheet1!$C$2:$C$6</c:f>
              <c:numCache>
                <c:formatCode>"%"\ 0.#</c:formatCode>
                <c:ptCount val="5"/>
                <c:pt idx="0" formatCode="&quot;%&quot;\ 0">
                  <c:v>0</c:v>
                </c:pt>
                <c:pt idx="1">
                  <c:v>14.1</c:v>
                </c:pt>
                <c:pt idx="2">
                  <c:v>17.3</c:v>
                </c:pt>
                <c:pt idx="3">
                  <c:v>54.5</c:v>
                </c:pt>
                <c:pt idx="4">
                  <c:v>14.1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944264"/>
        <c:axId val="377945440"/>
        <c:axId val="0"/>
      </c:bar3DChart>
      <c:catAx>
        <c:axId val="3779442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377945440"/>
        <c:crosses val="autoZero"/>
        <c:auto val="1"/>
        <c:lblAlgn val="ctr"/>
        <c:lblOffset val="100"/>
        <c:noMultiLvlLbl val="0"/>
      </c:catAx>
      <c:valAx>
        <c:axId val="3779454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94426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 تعداد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شهرستان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– برحسب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گروه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سنی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14332480034E-2"/>
          <c:y val="0.15884278865445353"/>
          <c:w val="0.92065012654047618"/>
          <c:h val="0.6805976936445199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کودک</c:v>
                </c:pt>
                <c:pt idx="1">
                  <c:v>نوجوان</c:v>
                </c:pt>
                <c:pt idx="2">
                  <c:v>جوان</c:v>
                </c:pt>
                <c:pt idx="3">
                  <c:v>میانسال</c:v>
                </c:pt>
                <c:pt idx="4">
                  <c:v>سالمند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26</c:v>
                </c:pt>
                <c:pt idx="2">
                  <c:v>28</c:v>
                </c:pt>
                <c:pt idx="3">
                  <c:v>86</c:v>
                </c:pt>
                <c:pt idx="4">
                  <c:v>21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E408-47D8-B343-98181B124C3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کودک</c:v>
                </c:pt>
                <c:pt idx="1">
                  <c:v>نوجوان</c:v>
                </c:pt>
                <c:pt idx="2">
                  <c:v>جوان</c:v>
                </c:pt>
                <c:pt idx="3">
                  <c:v>میانسال</c:v>
                </c:pt>
                <c:pt idx="4">
                  <c:v>سالمند</c:v>
                </c:pt>
              </c:strCache>
            </c:strRef>
          </c:cat>
          <c:val>
            <c:numRef>
              <c:f>Sheet1!$C$2:$C$6</c:f>
              <c:numCache>
                <c:formatCode>"%"\ 0.#</c:formatCode>
                <c:ptCount val="5"/>
                <c:pt idx="0" formatCode="&quot;%&quot;\ 0">
                  <c:v>0</c:v>
                </c:pt>
                <c:pt idx="1">
                  <c:v>16.100000000000001</c:v>
                </c:pt>
                <c:pt idx="2">
                  <c:v>17.399999999999999</c:v>
                </c:pt>
                <c:pt idx="3">
                  <c:v>53.4</c:v>
                </c:pt>
                <c:pt idx="4" formatCode="&quot;%&quot;\ 0">
                  <c:v>13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945832"/>
        <c:axId val="377943872"/>
        <c:axId val="0"/>
      </c:bar3DChart>
      <c:catAx>
        <c:axId val="377945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377943872"/>
        <c:crosses val="autoZero"/>
        <c:auto val="1"/>
        <c:lblAlgn val="ctr"/>
        <c:lblOffset val="100"/>
        <c:noMultiLvlLbl val="0"/>
      </c:catAx>
      <c:valAx>
        <c:axId val="37794387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945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 تعداد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شهرستان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– برحسب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گروه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سنی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3150881748971557E-2"/>
          <c:y val="0.15320596425439789"/>
          <c:w val="0.92065012654047618"/>
          <c:h val="0.6861489978410090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کودک</c:v>
                </c:pt>
                <c:pt idx="1">
                  <c:v>نوجوان</c:v>
                </c:pt>
                <c:pt idx="2">
                  <c:v>جوان</c:v>
                </c:pt>
                <c:pt idx="3">
                  <c:v>میانسال</c:v>
                </c:pt>
                <c:pt idx="4">
                  <c:v>سالمند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0</c:v>
                </c:pt>
                <c:pt idx="1">
                  <c:v>5</c:v>
                </c:pt>
                <c:pt idx="2">
                  <c:v>10</c:v>
                </c:pt>
                <c:pt idx="3">
                  <c:v>34</c:v>
                </c:pt>
                <c:pt idx="4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562-42C4-BF15-29E43A5E8B0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کودک</c:v>
                </c:pt>
                <c:pt idx="1">
                  <c:v>نوجوان</c:v>
                </c:pt>
                <c:pt idx="2">
                  <c:v>جوان</c:v>
                </c:pt>
                <c:pt idx="3">
                  <c:v>میانسال</c:v>
                </c:pt>
                <c:pt idx="4">
                  <c:v>سالمند</c:v>
                </c:pt>
              </c:strCache>
            </c:strRef>
          </c:cat>
          <c:val>
            <c:numRef>
              <c:f>Sheet1!$C$2:$C$6</c:f>
              <c:numCache>
                <c:formatCode>"%"\ 0.#</c:formatCode>
                <c:ptCount val="5"/>
                <c:pt idx="0" formatCode="&quot;%&quot;\ 0">
                  <c:v>0</c:v>
                </c:pt>
                <c:pt idx="1">
                  <c:v>8.5</c:v>
                </c:pt>
                <c:pt idx="2">
                  <c:v>16.899999999999999</c:v>
                </c:pt>
                <c:pt idx="3">
                  <c:v>57.6</c:v>
                </c:pt>
                <c:pt idx="4">
                  <c:v>16.899999999999999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944656"/>
        <c:axId val="377946616"/>
        <c:axId val="0"/>
      </c:bar3DChart>
      <c:catAx>
        <c:axId val="3779446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377946616"/>
        <c:crosses val="autoZero"/>
        <c:auto val="1"/>
        <c:lblAlgn val="ctr"/>
        <c:lblOffset val="100"/>
        <c:noMultiLvlLbl val="0"/>
      </c:catAx>
      <c:valAx>
        <c:axId val="3779466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94465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 تعداد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– به تفکیک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شغل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5304919301590281"/>
          <c:w val="0.92065012654047618"/>
          <c:h val="0.6406616901927250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40E0D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دامدار-کشاورز</c:v>
                </c:pt>
                <c:pt idx="1">
                  <c:v>خانه دار</c:v>
                </c:pt>
                <c:pt idx="2">
                  <c:v>دامدار</c:v>
                </c:pt>
                <c:pt idx="3">
                  <c:v>خانه دار-دامدار</c:v>
                </c:pt>
                <c:pt idx="4">
                  <c:v>دانش آموز</c:v>
                </c:pt>
                <c:pt idx="5">
                  <c:v>سایر</c:v>
                </c:pt>
                <c:pt idx="6">
                  <c:v>کشاورز</c:v>
                </c:pt>
                <c:pt idx="7">
                  <c:v>کارگر</c:v>
                </c:pt>
                <c:pt idx="8">
                  <c:v>کودک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58</c:v>
                </c:pt>
                <c:pt idx="1">
                  <c:v>49</c:v>
                </c:pt>
                <c:pt idx="2">
                  <c:v>43</c:v>
                </c:pt>
                <c:pt idx="3">
                  <c:v>22</c:v>
                </c:pt>
                <c:pt idx="4">
                  <c:v>20</c:v>
                </c:pt>
                <c:pt idx="5">
                  <c:v>10</c:v>
                </c:pt>
                <c:pt idx="6">
                  <c:v>8</c:v>
                </c:pt>
                <c:pt idx="7">
                  <c:v>7</c:v>
                </c:pt>
                <c:pt idx="8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8FB-47B6-A9A0-561B5272AE7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دامدار-کشاورز</c:v>
                </c:pt>
                <c:pt idx="1">
                  <c:v>خانه دار</c:v>
                </c:pt>
                <c:pt idx="2">
                  <c:v>دامدار</c:v>
                </c:pt>
                <c:pt idx="3">
                  <c:v>خانه دار-دامدار</c:v>
                </c:pt>
                <c:pt idx="4">
                  <c:v>دانش آموز</c:v>
                </c:pt>
                <c:pt idx="5">
                  <c:v>سایر</c:v>
                </c:pt>
                <c:pt idx="6">
                  <c:v>کشاورز</c:v>
                </c:pt>
                <c:pt idx="7">
                  <c:v>کارگر</c:v>
                </c:pt>
                <c:pt idx="8">
                  <c:v>کودک</c:v>
                </c:pt>
              </c:strCache>
            </c:strRef>
          </c:cat>
          <c:val>
            <c:numRef>
              <c:f>Sheet1!$C$2:$C$10</c:f>
              <c:numCache>
                <c:formatCode>"%"\ 0.0</c:formatCode>
                <c:ptCount val="9"/>
                <c:pt idx="0">
                  <c:v>26.4</c:v>
                </c:pt>
                <c:pt idx="1">
                  <c:v>22.3</c:v>
                </c:pt>
                <c:pt idx="2">
                  <c:v>19.5</c:v>
                </c:pt>
                <c:pt idx="3" formatCode="&quot;%&quot;\ 0">
                  <c:v>10</c:v>
                </c:pt>
                <c:pt idx="4">
                  <c:v>9.1</c:v>
                </c:pt>
                <c:pt idx="5">
                  <c:v>4.5</c:v>
                </c:pt>
                <c:pt idx="6">
                  <c:v>3.6</c:v>
                </c:pt>
                <c:pt idx="7">
                  <c:v>3.2</c:v>
                </c:pt>
                <c:pt idx="8">
                  <c:v>1.4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947792"/>
        <c:axId val="377948576"/>
        <c:axId val="0"/>
      </c:bar3DChart>
      <c:catAx>
        <c:axId val="377947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18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377948576"/>
        <c:crosses val="autoZero"/>
        <c:auto val="1"/>
        <c:lblAlgn val="ctr"/>
        <c:lblOffset val="100"/>
        <c:noMultiLvlLbl val="0"/>
      </c:catAx>
      <c:valAx>
        <c:axId val="377948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947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 تعداد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شهرستان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– به تفکیک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شغل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5061141395787067"/>
          <c:w val="0.92065012654047618"/>
          <c:h val="0.6518419812908001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دامدار-کشاورز</c:v>
                </c:pt>
                <c:pt idx="1">
                  <c:v>دامدار</c:v>
                </c:pt>
                <c:pt idx="2">
                  <c:v>خانه دار</c:v>
                </c:pt>
                <c:pt idx="3">
                  <c:v>خانه دار-دامدار</c:v>
                </c:pt>
                <c:pt idx="4">
                  <c:v>دانش آموز</c:v>
                </c:pt>
                <c:pt idx="5">
                  <c:v>سایر</c:v>
                </c:pt>
                <c:pt idx="6">
                  <c:v>کشاورز</c:v>
                </c:pt>
                <c:pt idx="7">
                  <c:v>کارگر</c:v>
                </c:pt>
                <c:pt idx="8">
                  <c:v>کودک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50</c:v>
                </c:pt>
                <c:pt idx="1">
                  <c:v>30</c:v>
                </c:pt>
                <c:pt idx="2">
                  <c:v>25</c:v>
                </c:pt>
                <c:pt idx="3">
                  <c:v>22</c:v>
                </c:pt>
                <c:pt idx="4">
                  <c:v>17</c:v>
                </c:pt>
                <c:pt idx="5">
                  <c:v>7</c:v>
                </c:pt>
                <c:pt idx="6">
                  <c:v>4</c:v>
                </c:pt>
                <c:pt idx="7">
                  <c:v>4</c:v>
                </c:pt>
                <c:pt idx="8">
                  <c:v>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دامدار-کشاورز</c:v>
                </c:pt>
                <c:pt idx="1">
                  <c:v>دامدار</c:v>
                </c:pt>
                <c:pt idx="2">
                  <c:v>خانه دار</c:v>
                </c:pt>
                <c:pt idx="3">
                  <c:v>خانه دار-دامدار</c:v>
                </c:pt>
                <c:pt idx="4">
                  <c:v>دانش آموز</c:v>
                </c:pt>
                <c:pt idx="5">
                  <c:v>سایر</c:v>
                </c:pt>
                <c:pt idx="6">
                  <c:v>کشاورز</c:v>
                </c:pt>
                <c:pt idx="7">
                  <c:v>کارگر</c:v>
                </c:pt>
                <c:pt idx="8">
                  <c:v>کودک</c:v>
                </c:pt>
              </c:strCache>
            </c:strRef>
          </c:cat>
          <c:val>
            <c:numRef>
              <c:f>Sheet1!$C$2:$C$10</c:f>
              <c:numCache>
                <c:formatCode>"%"\ 0.0</c:formatCode>
                <c:ptCount val="9"/>
                <c:pt idx="0">
                  <c:v>31.1</c:v>
                </c:pt>
                <c:pt idx="1">
                  <c:v>18.600000000000001</c:v>
                </c:pt>
                <c:pt idx="2">
                  <c:v>15.5</c:v>
                </c:pt>
                <c:pt idx="3">
                  <c:v>13.7</c:v>
                </c:pt>
                <c:pt idx="4">
                  <c:v>10.6</c:v>
                </c:pt>
                <c:pt idx="5">
                  <c:v>4.3</c:v>
                </c:pt>
                <c:pt idx="6">
                  <c:v>2.5</c:v>
                </c:pt>
                <c:pt idx="7">
                  <c:v>2.5</c:v>
                </c:pt>
                <c:pt idx="8">
                  <c:v>1.2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949360"/>
        <c:axId val="377431992"/>
        <c:axId val="0"/>
      </c:bar3DChart>
      <c:catAx>
        <c:axId val="37794936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18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377431992"/>
        <c:crosses val="autoZero"/>
        <c:auto val="1"/>
        <c:lblAlgn val="ctr"/>
        <c:lblOffset val="100"/>
        <c:noMultiLvlLbl val="0"/>
      </c:catAx>
      <c:valAx>
        <c:axId val="3774319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94936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 تعداد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شهرستان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– به تفکیک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شغل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4820763474484575"/>
          <c:w val="0.92065012654047618"/>
          <c:h val="0.650135568549165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خانه دار</c:v>
                </c:pt>
                <c:pt idx="1">
                  <c:v>دامدار</c:v>
                </c:pt>
                <c:pt idx="2">
                  <c:v>دامدار-کشاورز</c:v>
                </c:pt>
                <c:pt idx="3">
                  <c:v>کشاورز</c:v>
                </c:pt>
                <c:pt idx="4">
                  <c:v>دانش آموز</c:v>
                </c:pt>
                <c:pt idx="5">
                  <c:v>کارگر</c:v>
                </c:pt>
                <c:pt idx="6">
                  <c:v>سایر</c:v>
                </c:pt>
                <c:pt idx="7">
                  <c:v>کودک</c:v>
                </c:pt>
              </c:strCache>
            </c:strRef>
          </c:cat>
          <c:val>
            <c:numRef>
              <c:f>Sheet1!$B$2:$B$9</c:f>
              <c:numCache>
                <c:formatCode>General</c:formatCode>
                <c:ptCount val="8"/>
                <c:pt idx="0">
                  <c:v>24</c:v>
                </c:pt>
                <c:pt idx="1">
                  <c:v>13</c:v>
                </c:pt>
                <c:pt idx="2">
                  <c:v>8</c:v>
                </c:pt>
                <c:pt idx="3">
                  <c:v>4</c:v>
                </c:pt>
                <c:pt idx="4">
                  <c:v>3</c:v>
                </c:pt>
                <c:pt idx="5">
                  <c:v>3</c:v>
                </c:pt>
                <c:pt idx="6">
                  <c:v>3</c:v>
                </c:pt>
                <c:pt idx="7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C17F-47CD-A72F-F081E42A7072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درصد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Sheet1!$A$2:$A$9</c:f>
              <c:strCache>
                <c:ptCount val="8"/>
                <c:pt idx="0">
                  <c:v>خانه دار</c:v>
                </c:pt>
                <c:pt idx="1">
                  <c:v>دامدار</c:v>
                </c:pt>
                <c:pt idx="2">
                  <c:v>دامدار-کشاورز</c:v>
                </c:pt>
                <c:pt idx="3">
                  <c:v>کشاورز</c:v>
                </c:pt>
                <c:pt idx="4">
                  <c:v>دانش آموز</c:v>
                </c:pt>
                <c:pt idx="5">
                  <c:v>کارگر</c:v>
                </c:pt>
                <c:pt idx="6">
                  <c:v>سایر</c:v>
                </c:pt>
                <c:pt idx="7">
                  <c:v>کودک</c:v>
                </c:pt>
              </c:strCache>
            </c:strRef>
          </c:cat>
          <c:val>
            <c:numRef>
              <c:f>Sheet1!$C$2:$C$9</c:f>
              <c:numCache>
                <c:formatCode>"%"\ 0</c:formatCode>
                <c:ptCount val="8"/>
                <c:pt idx="0" formatCode="&quot;%&quot;\ 0.0">
                  <c:v>40.700000000000003</c:v>
                </c:pt>
                <c:pt idx="1">
                  <c:v>22</c:v>
                </c:pt>
                <c:pt idx="2" formatCode="&quot;%&quot;\ 0.0">
                  <c:v>13.6</c:v>
                </c:pt>
                <c:pt idx="3" formatCode="&quot;%&quot;\ 0.0">
                  <c:v>6.8</c:v>
                </c:pt>
                <c:pt idx="4" formatCode="&quot;%&quot;\ 0.0">
                  <c:v>5.0999999999999996</c:v>
                </c:pt>
                <c:pt idx="5" formatCode="&quot;%&quot;\ 0.0">
                  <c:v>5.0999999999999996</c:v>
                </c:pt>
                <c:pt idx="6" formatCode="&quot;%&quot;\ 0.0">
                  <c:v>5.0999999999999996</c:v>
                </c:pt>
                <c:pt idx="7" formatCode="&quot;%&quot;\ 0.0">
                  <c:v>1.7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431600"/>
        <c:axId val="377431208"/>
        <c:axId val="0"/>
      </c:bar3DChart>
      <c:catAx>
        <c:axId val="3774316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18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377431208"/>
        <c:crosses val="autoZero"/>
        <c:auto val="1"/>
        <c:lblAlgn val="ctr"/>
        <c:lblOffset val="100"/>
        <c:noMultiLvlLbl val="0"/>
      </c:catAx>
      <c:valAx>
        <c:axId val="3774312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43160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مالت </a:t>
            </a:r>
            <a:r>
              <a:rPr lang="fa-IR" sz="2400" b="0" i="0" u="none" strike="noStrike" kern="1200" cap="all" spc="0" baseline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2400" b="0" i="0" u="none" strike="noStrike" kern="1200" cap="all" spc="0" baseline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جنس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spPr>
              <a:solidFill>
                <a:srgbClr val="FF6699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Lbls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 rtl="1"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مرد</c:v>
                </c:pt>
                <c:pt idx="1">
                  <c:v>زن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121</c:v>
                </c:pt>
                <c:pt idx="1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05071200039955"/>
          <c:y val="0.93208264327219459"/>
          <c:w val="0.12404253757737417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بیماران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مالت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شهرستان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2400" b="0" i="0" u="none" strike="noStrike" kern="1200" cap="all" spc="0" baseline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جنس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B1-4093-AB86-F8DEC0F791E0}"/>
              </c:ext>
            </c:extLst>
          </c:dPt>
          <c:dPt>
            <c:idx val="1"/>
            <c:bubble3D val="0"/>
            <c:spPr>
              <a:solidFill>
                <a:srgbClr val="FF6699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B1-4093-AB86-F8DEC0F791E0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مرد</c:v>
                </c:pt>
                <c:pt idx="1">
                  <c:v>زن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98</c:v>
                </c:pt>
                <c:pt idx="1">
                  <c:v>63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6B1-4093-AB86-F8DEC0F791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05071200039955"/>
          <c:y val="0.93208264327219459"/>
          <c:w val="0.12404253757737417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مالت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شهرستان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2400" b="0" i="0" u="none" strike="noStrike" kern="1200" cap="all" spc="0" baseline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جنس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1C-4BFD-9C51-9E1061775A6A}"/>
              </c:ext>
            </c:extLst>
          </c:dPt>
          <c:dPt>
            <c:idx val="1"/>
            <c:bubble3D val="0"/>
            <c:spPr>
              <a:solidFill>
                <a:srgbClr val="FF6699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1C-4BFD-9C51-9E1061775A6A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مرد</c:v>
                </c:pt>
                <c:pt idx="1">
                  <c:v>زن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23</c:v>
                </c:pt>
                <c:pt idx="1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91C-4BFD-9C51-9E1061775A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05071200039955"/>
          <c:y val="0.93208264327219459"/>
          <c:w val="0.12404253757737417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مالت </a:t>
            </a:r>
            <a:r>
              <a:rPr lang="fa-IR" sz="2400" b="0" i="0" u="none" strike="noStrike" kern="1200" cap="all" spc="0" baseline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محل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سکونت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شهر</c:v>
                </c:pt>
                <c:pt idx="1">
                  <c:v>روستا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</c:v>
                </c:pt>
                <c:pt idx="1">
                  <c:v>206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05071200039955"/>
          <c:y val="0.93208264327219459"/>
          <c:w val="0.12404253757737417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20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20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</a:t>
            </a:r>
            <a:r>
              <a:rPr lang="fa-IR" sz="20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</a:t>
            </a:r>
            <a:r>
              <a:rPr lang="fa-IR" sz="20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</a:t>
            </a:r>
            <a:r>
              <a:rPr lang="fa-IR" sz="20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مالت </a:t>
            </a:r>
            <a:r>
              <a:rPr lang="fa-IR" sz="20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20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شهرستان</a:t>
            </a:r>
            <a:endParaRPr lang="fa-IR" sz="20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20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00B0F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7"/>
            <c:spPr>
              <a:solidFill>
                <a:srgbClr val="FF6699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Lbls>
            <c:dLbl>
              <c:idx val="0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نیشابور</c:v>
                </c:pt>
                <c:pt idx="1">
                  <c:v>فیروزه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161</c:v>
                </c:pt>
                <c:pt idx="1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162013997187513"/>
          <c:y val="0.93208264327219459"/>
          <c:w val="0.33751288769052834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9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900" b="1" i="0" u="none" strike="noStrike" baseline="0" dirty="0" smtClean="0">
                <a:effectLst/>
              </a:rPr>
              <a:t>تعداد و درصد بیماران </a:t>
            </a:r>
            <a:r>
              <a:rPr lang="fa-IR" sz="19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</a:t>
            </a:r>
            <a:r>
              <a:rPr lang="fa-IR" sz="19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مالت </a:t>
            </a:r>
            <a:r>
              <a:rPr lang="fa-IR" sz="19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شهرستان </a:t>
            </a:r>
            <a:r>
              <a:rPr lang="fa-IR" sz="19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9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9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9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9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محل</a:t>
            </a:r>
            <a:r>
              <a:rPr lang="fa-IR" sz="19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9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سکونت</a:t>
            </a:r>
            <a:endParaRPr lang="fa-IR" sz="19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9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B1-4093-AB86-F8DEC0F791E0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B1-4093-AB86-F8DEC0F791E0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شهر</c:v>
                </c:pt>
                <c:pt idx="1">
                  <c:v>روستا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9</c:v>
                </c:pt>
                <c:pt idx="1">
                  <c:v>152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6B1-4093-AB86-F8DEC0F791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05071200039955"/>
          <c:y val="0.93208264327219459"/>
          <c:w val="0.12404253757737417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baseline="0" dirty="0" smtClean="0">
                <a:effectLst/>
              </a:rPr>
              <a:t>تعداد و درصد بیماران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مالت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شهرستان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محل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سکونت</a:t>
            </a:r>
            <a:endParaRPr lang="fa-IR" sz="18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1C-4BFD-9C51-9E1061775A6A}"/>
              </c:ext>
            </c:extLst>
          </c:dPt>
          <c:dPt>
            <c:idx val="1"/>
            <c:bubble3D val="0"/>
            <c:spPr>
              <a:solidFill>
                <a:srgbClr val="00B05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1C-4BFD-9C51-9E1061775A6A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شهر</c:v>
                </c:pt>
                <c:pt idx="1">
                  <c:v>روستا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5</c:v>
                </c:pt>
                <c:pt idx="1">
                  <c:v>54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91C-4BFD-9C51-9E1061775A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4405071200039955"/>
          <c:y val="0.93208264327219459"/>
          <c:w val="0.12404253757737417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 تعداد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شهرستان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– به تفکیک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مرکز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567823466511130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4600237138772187"/>
          <c:w val="0.92065012654047618"/>
          <c:h val="0.60892389238973899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Sheet1!$A$2:$A$30</c:f>
              <c:strCache>
                <c:ptCount val="29"/>
                <c:pt idx="0">
                  <c:v>اردمه</c:v>
                </c:pt>
                <c:pt idx="1">
                  <c:v>رئیسی</c:v>
                </c:pt>
                <c:pt idx="2">
                  <c:v>فدیشه</c:v>
                </c:pt>
                <c:pt idx="3">
                  <c:v>اسحاق آباد</c:v>
                </c:pt>
                <c:pt idx="4">
                  <c:v>عشق آباد</c:v>
                </c:pt>
                <c:pt idx="5">
                  <c:v>برزنون</c:v>
                </c:pt>
                <c:pt idx="6">
                  <c:v>درود</c:v>
                </c:pt>
                <c:pt idx="7">
                  <c:v>سه چوب</c:v>
                </c:pt>
                <c:pt idx="8">
                  <c:v>فرخک</c:v>
                </c:pt>
                <c:pt idx="9">
                  <c:v>گلبو</c:v>
                </c:pt>
                <c:pt idx="10">
                  <c:v>محیط آباد</c:v>
                </c:pt>
                <c:pt idx="11">
                  <c:v>عبداله گیو</c:v>
                </c:pt>
                <c:pt idx="12">
                  <c:v>ریگی</c:v>
                </c:pt>
                <c:pt idx="13">
                  <c:v>باغشن گچ</c:v>
                </c:pt>
                <c:pt idx="14">
                  <c:v>جیلو</c:v>
                </c:pt>
                <c:pt idx="15">
                  <c:v>قلعه نو جمشید</c:v>
                </c:pt>
                <c:pt idx="16">
                  <c:v>آزادگان</c:v>
                </c:pt>
                <c:pt idx="17">
                  <c:v>خواجه آباد</c:v>
                </c:pt>
                <c:pt idx="18">
                  <c:v>فیض آباد زرنده</c:v>
                </c:pt>
                <c:pt idx="19">
                  <c:v>ماروسک</c:v>
                </c:pt>
                <c:pt idx="20">
                  <c:v>اسلام آباد</c:v>
                </c:pt>
                <c:pt idx="21">
                  <c:v>حاجی آباد</c:v>
                </c:pt>
                <c:pt idx="22">
                  <c:v>شماره 2</c:v>
                </c:pt>
                <c:pt idx="23">
                  <c:v>شایسته</c:v>
                </c:pt>
                <c:pt idx="24">
                  <c:v>باغشن</c:v>
                </c:pt>
                <c:pt idx="25">
                  <c:v>چکنه</c:v>
                </c:pt>
                <c:pt idx="26">
                  <c:v>قطن آباد</c:v>
                </c:pt>
                <c:pt idx="27">
                  <c:v>بوژمهران</c:v>
                </c:pt>
                <c:pt idx="28">
                  <c:v>شماره 9</c:v>
                </c:pt>
              </c:strCache>
            </c:strRef>
          </c:cat>
          <c:val>
            <c:numRef>
              <c:f>Sheet1!$B$2:$B$30</c:f>
              <c:numCache>
                <c:formatCode>General</c:formatCode>
                <c:ptCount val="29"/>
                <c:pt idx="0">
                  <c:v>29</c:v>
                </c:pt>
                <c:pt idx="1">
                  <c:v>16</c:v>
                </c:pt>
                <c:pt idx="2">
                  <c:v>14</c:v>
                </c:pt>
                <c:pt idx="3">
                  <c:v>12</c:v>
                </c:pt>
                <c:pt idx="4">
                  <c:v>9</c:v>
                </c:pt>
                <c:pt idx="5">
                  <c:v>8</c:v>
                </c:pt>
                <c:pt idx="6">
                  <c:v>8</c:v>
                </c:pt>
                <c:pt idx="7">
                  <c:v>8</c:v>
                </c:pt>
                <c:pt idx="8">
                  <c:v>6</c:v>
                </c:pt>
                <c:pt idx="9">
                  <c:v>6</c:v>
                </c:pt>
                <c:pt idx="10">
                  <c:v>5</c:v>
                </c:pt>
                <c:pt idx="11">
                  <c:v>5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3</c:v>
                </c:pt>
                <c:pt idx="16">
                  <c:v>3</c:v>
                </c:pt>
                <c:pt idx="17">
                  <c:v>2</c:v>
                </c:pt>
                <c:pt idx="18">
                  <c:v>2</c:v>
                </c:pt>
                <c:pt idx="19">
                  <c:v>2</c:v>
                </c:pt>
                <c:pt idx="20">
                  <c:v>2</c:v>
                </c:pt>
                <c:pt idx="21">
                  <c:v>2</c:v>
                </c:pt>
                <c:pt idx="22">
                  <c:v>1</c:v>
                </c:pt>
                <c:pt idx="23">
                  <c:v>1</c:v>
                </c:pt>
                <c:pt idx="24">
                  <c:v>1</c:v>
                </c:pt>
                <c:pt idx="25">
                  <c:v>1</c:v>
                </c:pt>
                <c:pt idx="26">
                  <c:v>1</c:v>
                </c:pt>
                <c:pt idx="27">
                  <c:v>1</c:v>
                </c:pt>
                <c:pt idx="2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7348-469D-9B59-9F75B9E2A955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433168"/>
        <c:axId val="377435912"/>
        <c:axId val="0"/>
      </c:bar3DChart>
      <c:catAx>
        <c:axId val="377433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54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377435912"/>
        <c:crosses val="autoZero"/>
        <c:auto val="1"/>
        <c:lblAlgn val="ctr"/>
        <c:lblOffset val="100"/>
        <c:noMultiLvlLbl val="0"/>
      </c:catAx>
      <c:valAx>
        <c:axId val="3774359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433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 تعداد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شهرستان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– </a:t>
            </a:r>
            <a:r>
              <a:rPr lang="fa-IR" sz="1800" b="1" i="0" baseline="0" dirty="0" smtClean="0">
                <a:effectLst/>
              </a:rPr>
              <a:t>به تفکیک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مرکز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617299268989085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3911361235250264"/>
          <c:w val="0.92065012654047618"/>
          <c:h val="0.64713467013537962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Sheet1!$A$2:$A$10</c:f>
              <c:strCache>
                <c:ptCount val="9"/>
                <c:pt idx="0">
                  <c:v>شوراب</c:v>
                </c:pt>
                <c:pt idx="1">
                  <c:v>گرماب</c:v>
                </c:pt>
                <c:pt idx="2">
                  <c:v>فیروزه</c:v>
                </c:pt>
                <c:pt idx="3">
                  <c:v>معدن</c:v>
                </c:pt>
                <c:pt idx="4">
                  <c:v>همت آباد زمانی</c:v>
                </c:pt>
                <c:pt idx="5">
                  <c:v>مرزان</c:v>
                </c:pt>
                <c:pt idx="6">
                  <c:v>تقی آباد</c:v>
                </c:pt>
                <c:pt idx="7">
                  <c:v>فیروزه </c:v>
                </c:pt>
                <c:pt idx="8">
                  <c:v>زمانی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16</c:v>
                </c:pt>
                <c:pt idx="1">
                  <c:v>11</c:v>
                </c:pt>
                <c:pt idx="2">
                  <c:v>8</c:v>
                </c:pt>
                <c:pt idx="3">
                  <c:v>7</c:v>
                </c:pt>
                <c:pt idx="4">
                  <c:v>6</c:v>
                </c:pt>
                <c:pt idx="5">
                  <c:v>4</c:v>
                </c:pt>
                <c:pt idx="6">
                  <c:v>4</c:v>
                </c:pt>
                <c:pt idx="7">
                  <c:v>2</c:v>
                </c:pt>
                <c:pt idx="8">
                  <c:v>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3CD-4273-97AD-2C8DC781B84D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437088"/>
        <c:axId val="377433952"/>
        <c:axId val="0"/>
      </c:bar3DChart>
      <c:catAx>
        <c:axId val="3774370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180000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377433952"/>
        <c:crosses val="autoZero"/>
        <c:auto val="1"/>
        <c:lblAlgn val="ctr"/>
        <c:lblOffset val="100"/>
        <c:noMultiLvlLbl val="0"/>
      </c:catAx>
      <c:valAx>
        <c:axId val="3774339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43708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مالت </a:t>
            </a:r>
            <a:r>
              <a:rPr lang="fa-IR" sz="1800" b="0" i="0" u="none" strike="noStrike" kern="1200" cap="all" spc="0" baseline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انجام واکسیناسیون دام</a:t>
            </a:r>
            <a:endParaRPr lang="fa-IR" sz="18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00B05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6"/>
            <c:spPr>
              <a:solidFill>
                <a:srgbClr val="FF0066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explosion val="4"/>
            <c:spPr>
              <a:solidFill>
                <a:srgbClr val="FFC0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BF-4E45-B600-DEFAE734C4B1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74</c:v>
                </c:pt>
                <c:pt idx="1">
                  <c:v>86</c:v>
                </c:pt>
                <c:pt idx="2">
                  <c:v>60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179707860063721"/>
          <c:y val="0.93208264327219459"/>
          <c:w val="0.34850033135361597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9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9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9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</a:t>
            </a:r>
            <a:r>
              <a:rPr lang="fa-IR" sz="19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مالت </a:t>
            </a:r>
            <a:r>
              <a:rPr lang="fa-IR" sz="19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9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9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9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9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انجام واکسیناسیون دام</a:t>
            </a:r>
            <a:endParaRPr lang="fa-IR" sz="19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9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00B05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6"/>
            <c:spPr>
              <a:solidFill>
                <a:srgbClr val="FF0066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explosion val="4"/>
            <c:spPr>
              <a:solidFill>
                <a:srgbClr val="FFC0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BF-4E45-B600-DEFAE734C4B1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66</c:v>
                </c:pt>
                <c:pt idx="1">
                  <c:v>65</c:v>
                </c:pt>
                <c:pt idx="2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592379188174991"/>
          <c:y val="0.93208264327219459"/>
          <c:w val="0.37518412310682886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مالت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انجام واکسیناسیون دام</a:t>
            </a:r>
            <a:endParaRPr lang="fa-IR" sz="18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3.2280590390324916E-2"/>
          <c:y val="0.1735881950713552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2"/>
            <c:spPr>
              <a:solidFill>
                <a:srgbClr val="00B05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5"/>
            <c:spPr>
              <a:solidFill>
                <a:srgbClr val="FF0066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explosion val="3"/>
            <c:spPr>
              <a:solidFill>
                <a:srgbClr val="FFC0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BF-4E45-B600-DEFAE734C4B1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</c:v>
                </c:pt>
                <c:pt idx="1">
                  <c:v>21</c:v>
                </c:pt>
                <c:pt idx="2">
                  <c:v>30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0865780898261214"/>
          <c:y val="0.93208264327219459"/>
          <c:w val="0.39245010600596658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مالت </a:t>
            </a:r>
            <a:r>
              <a:rPr lang="fa-IR" sz="1800" b="0" i="0" u="none" strike="noStrike" kern="1200" cap="all" spc="0" baseline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ابتلاء سایر افراد خانواده</a:t>
            </a:r>
            <a:endParaRPr lang="fa-IR" sz="18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00B0F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6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explosion val="4"/>
            <c:spPr>
              <a:solidFill>
                <a:srgbClr val="FFFF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BF-4E45-B600-DEFAE734C4B1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37</c:v>
                </c:pt>
                <c:pt idx="1">
                  <c:v>112</c:v>
                </c:pt>
                <c:pt idx="2">
                  <c:v>71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6100730510512"/>
          <c:y val="0.93208264327219459"/>
          <c:w val="0.40971608890510425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مالت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ابتلاء سایر افراد خانواده</a:t>
            </a:r>
            <a:endParaRPr lang="fa-IR" sz="18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3640188286964838"/>
          <c:y val="2.203525606268839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00B0F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7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explosion val="4"/>
            <c:spPr>
              <a:solidFill>
                <a:srgbClr val="FFFF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BF-4E45-B600-DEFAE734C4B1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28</c:v>
                </c:pt>
                <c:pt idx="1">
                  <c:v>98</c:v>
                </c:pt>
                <c:pt idx="2">
                  <c:v>35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964525264569976"/>
          <c:y val="0.93208264327219459"/>
          <c:w val="0.37204485348880378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baseline="0" dirty="0" smtClean="0">
                <a:effectLst/>
              </a:rPr>
              <a:t>تعداد و درصد بیماران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مالت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ابتلاء سایر افراد خانواده</a:t>
            </a:r>
            <a:endParaRPr lang="fa-IR" sz="18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2"/>
            <c:spPr>
              <a:solidFill>
                <a:srgbClr val="00B0F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5"/>
            <c:spPr>
              <a:solidFill>
                <a:schemeClr val="accent6">
                  <a:lumMod val="75000"/>
                </a:schemeClr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explosion val="2"/>
            <c:spPr>
              <a:solidFill>
                <a:srgbClr val="FFFF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BF-4E45-B600-DEFAE734C4B1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9</c:v>
                </c:pt>
                <c:pt idx="1">
                  <c:v>14</c:v>
                </c:pt>
                <c:pt idx="2">
                  <c:v>36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2906306149977493"/>
          <c:y val="0.93208264327219459"/>
          <c:w val="0.35006996616262848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62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بیماران تب مالت بر حسب سال  در شهرستان نیشابور</a:t>
            </a:r>
            <a:endParaRPr lang="fa-IR" sz="1862" b="1" i="0" u="none" strike="noStrike" kern="1200" spc="0" baseline="0" dirty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034869723955237E-2"/>
                  <c:y val="-1.5241790692666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3270-46D3-A320-7C601D727EF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798735920269818E-2"/>
                  <c:y val="-1.3064392022285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3270-46D3-A320-7C601D727EF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6180669018427046E-2"/>
                  <c:y val="-8.70959468152376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3270-46D3-A320-7C601D727EF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944535214741685E-2"/>
                  <c:y val="-1.08869933519047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3270-46D3-A320-7C601D727EF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9416802822112528E-2"/>
                  <c:y val="-8.7095946815237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3270-46D3-A320-7C601D727EFF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1394</c:v>
                </c:pt>
                <c:pt idx="1">
                  <c:v>1395</c:v>
                </c:pt>
                <c:pt idx="2">
                  <c:v>1396</c:v>
                </c:pt>
                <c:pt idx="3">
                  <c:v>1397</c:v>
                </c:pt>
                <c:pt idx="4">
                  <c:v>پایان مرداد 1398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262</c:v>
                </c:pt>
                <c:pt idx="1">
                  <c:v>210</c:v>
                </c:pt>
                <c:pt idx="2">
                  <c:v>222</c:v>
                </c:pt>
                <c:pt idx="3">
                  <c:v>179</c:v>
                </c:pt>
                <c:pt idx="4">
                  <c:v>161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3270-46D3-A320-7C601D727EFF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226328"/>
        <c:axId val="377226720"/>
        <c:axId val="0"/>
      </c:bar3DChart>
      <c:catAx>
        <c:axId val="3772263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6720"/>
        <c:crosses val="autoZero"/>
        <c:auto val="1"/>
        <c:lblAlgn val="ctr"/>
        <c:lblOffset val="100"/>
        <c:noMultiLvlLbl val="0"/>
      </c:catAx>
      <c:valAx>
        <c:axId val="3772267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632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4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4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بیماران </a:t>
            </a:r>
            <a:r>
              <a:rPr lang="fa-IR" sz="14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مالت </a:t>
            </a:r>
            <a:r>
              <a:rPr lang="fa-IR" sz="1400" b="0" i="0" u="none" strike="noStrike" kern="1200" cap="all" spc="0" baseline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4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</a:t>
            </a:r>
            <a:r>
              <a:rPr lang="fa-IR" sz="14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سابقه مصرف فرآورده های لبنی غیرپاستوریزه</a:t>
            </a:r>
            <a:endParaRPr lang="fa-IR" sz="1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4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FF0066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6"/>
            <c:spPr>
              <a:solidFill>
                <a:srgbClr val="00B05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explosion val="4"/>
            <c:spPr>
              <a:solidFill>
                <a:srgbClr val="FFC0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BF-4E45-B600-DEFAE734C4B1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164</c:v>
                </c:pt>
                <c:pt idx="1">
                  <c:v>34</c:v>
                </c:pt>
                <c:pt idx="2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848087035385005"/>
          <c:y val="0.93208264327219459"/>
          <c:w val="0.34065215730855331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4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4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4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</a:t>
            </a:r>
            <a:r>
              <a:rPr lang="fa-IR" sz="14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مالت </a:t>
            </a:r>
            <a:r>
              <a:rPr lang="fa-IR" sz="1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4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4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4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سابقه مصرف فرآورده های لبنی غیرپاستوریزه</a:t>
            </a:r>
            <a:endParaRPr lang="fa-IR" sz="1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4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3"/>
            <c:spPr>
              <a:solidFill>
                <a:srgbClr val="FF0066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7"/>
            <c:spPr>
              <a:solidFill>
                <a:srgbClr val="00B05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explosion val="4"/>
            <c:spPr>
              <a:solidFill>
                <a:srgbClr val="FFC0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BF-4E45-B600-DEFAE734C4B1}"/>
              </c:ext>
            </c:extLst>
          </c:dPt>
          <c:dLbls>
            <c:dLbl>
              <c:idx val="0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2.252222022001089E-2"/>
                  <c:y val="0.1234751646181108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3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124</c:v>
                </c:pt>
                <c:pt idx="1">
                  <c:v>32</c:v>
                </c:pt>
                <c:pt idx="2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162013997187513"/>
          <c:y val="0.93208264327219459"/>
          <c:w val="0.33751288769052834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4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4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بیماران </a:t>
            </a:r>
            <a:r>
              <a:rPr lang="fa-IR" sz="14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مالت </a:t>
            </a:r>
            <a:r>
              <a:rPr lang="fa-IR" sz="1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4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4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4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سابقه مصرف فرآورده های لبنی غیرپاستوریزه</a:t>
            </a:r>
            <a:endParaRPr lang="fa-IR" sz="1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4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2"/>
            <c:spPr>
              <a:solidFill>
                <a:srgbClr val="FF0066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explosion val="5"/>
            <c:spPr>
              <a:solidFill>
                <a:srgbClr val="00B05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explosion val="2"/>
            <c:spPr>
              <a:solidFill>
                <a:srgbClr val="FFC0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F0BF-4E45-B600-DEFAE734C4B1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164</c:v>
                </c:pt>
                <c:pt idx="1">
                  <c:v>34</c:v>
                </c:pt>
                <c:pt idx="2">
                  <c:v>22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3220233111779995"/>
          <c:y val="0.93208264327219459"/>
          <c:w val="0.33751288769052834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5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درصد </a:t>
            </a:r>
            <a:r>
              <a:rPr lang="fa-IR" sz="15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بیماران تب مالت دانشگاه– به تفکیک </a:t>
            </a:r>
            <a:r>
              <a:rPr lang="fa-IR" sz="16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نوع  فرآورده های لبنی غیرپاستوریزه</a:t>
            </a:r>
            <a:endParaRPr lang="fa-IR" sz="15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214745089459482"/>
          <c:y val="4.661959379425853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711671092770147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دانشگاه</c:v>
                </c:pt>
              </c:strCache>
            </c:strRef>
          </c:tx>
          <c:spPr>
            <a:solidFill>
              <a:srgbClr val="40E1D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آغوز ، پنیر و سایر ترکیبات شیر</c:v>
                </c:pt>
                <c:pt idx="1">
                  <c:v>پنیر و سایر ترکیبات شیر</c:v>
                </c:pt>
                <c:pt idx="2">
                  <c:v>آغوز و سایر ترکیبات شیر</c:v>
                </c:pt>
                <c:pt idx="3">
                  <c:v>سایر ترکیبات شیر</c:v>
                </c:pt>
              </c:strCache>
            </c:strRef>
          </c:cat>
          <c:val>
            <c:numRef>
              <c:f>Sheet1!$B$2:$E$2</c:f>
              <c:numCache>
                <c:formatCode>"%"\ #.#</c:formatCode>
                <c:ptCount val="4"/>
                <c:pt idx="0">
                  <c:v>25.9</c:v>
                </c:pt>
                <c:pt idx="1">
                  <c:v>19.100000000000001</c:v>
                </c:pt>
                <c:pt idx="2">
                  <c:v>14.5</c:v>
                </c:pt>
                <c:pt idx="3">
                  <c:v>12.7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4347424"/>
        <c:axId val="424349384"/>
        <c:axId val="0"/>
      </c:bar3DChart>
      <c:catAx>
        <c:axId val="4243474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424349384"/>
        <c:crosses val="autoZero"/>
        <c:auto val="1"/>
        <c:lblAlgn val="ctr"/>
        <c:lblOffset val="100"/>
        <c:noMultiLvlLbl val="0"/>
      </c:catAx>
      <c:valAx>
        <c:axId val="4243493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%&quot;\ #.#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2434742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5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درصد </a:t>
            </a:r>
            <a:r>
              <a:rPr lang="fa-IR" sz="15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بیماران تب مالت نیشابور– به تفکیک </a:t>
            </a:r>
            <a:r>
              <a:rPr lang="fa-IR" sz="16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نوع فرآورده های لبنی غیرپاستوریزه</a:t>
            </a:r>
            <a:endParaRPr lang="fa-IR" sz="16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1161402944857013"/>
          <c:y val="6.4663234735628768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711671092770147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نیشابور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آغوز ، پنیر و سایر ترکیبات شیر</c:v>
                </c:pt>
                <c:pt idx="1">
                  <c:v>پنیر و سایر ترکیبات شیر</c:v>
                </c:pt>
                <c:pt idx="2">
                  <c:v>سایر ترکیبات شیر</c:v>
                </c:pt>
                <c:pt idx="3">
                  <c:v>آغوز و سایر ترکیبات شیر</c:v>
                </c:pt>
              </c:strCache>
            </c:strRef>
          </c:cat>
          <c:val>
            <c:numRef>
              <c:f>Sheet1!$B$2:$E$2</c:f>
              <c:numCache>
                <c:formatCode>"%"\ #.#</c:formatCode>
                <c:ptCount val="4"/>
                <c:pt idx="0">
                  <c:v>25.5</c:v>
                </c:pt>
                <c:pt idx="1">
                  <c:v>19.899999999999999</c:v>
                </c:pt>
                <c:pt idx="2">
                  <c:v>16.100000000000001</c:v>
                </c:pt>
                <c:pt idx="3">
                  <c:v>14.3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4350168"/>
        <c:axId val="424345464"/>
        <c:axId val="0"/>
      </c:bar3DChart>
      <c:catAx>
        <c:axId val="4243501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424345464"/>
        <c:crosses val="autoZero"/>
        <c:auto val="1"/>
        <c:lblAlgn val="ctr"/>
        <c:lblOffset val="100"/>
        <c:noMultiLvlLbl val="0"/>
      </c:catAx>
      <c:valAx>
        <c:axId val="42434546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%&quot;\ #.#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2435016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5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5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درصد</a:t>
            </a:r>
            <a:r>
              <a:rPr lang="fa-IR" sz="15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بیماران تب مالت دانشگاه– به تفکیک </a:t>
            </a:r>
            <a:r>
              <a:rPr lang="fa-IR" sz="16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نوع  فرآورده های لبنی غیرپاستوریزه</a:t>
            </a:r>
            <a:endParaRPr lang="fa-IR" sz="16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5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711671092770147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فیروزه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آغوز ، پنیر و سایر ترکیبات شیر</c:v>
                </c:pt>
                <c:pt idx="1">
                  <c:v>پنیر و سایر ترکیبات شیر</c:v>
                </c:pt>
                <c:pt idx="2">
                  <c:v>آغوز و سایر ترکیبات شیر</c:v>
                </c:pt>
                <c:pt idx="3">
                  <c:v>سایر ترکیبات شیر</c:v>
                </c:pt>
              </c:strCache>
            </c:strRef>
          </c:cat>
          <c:val>
            <c:numRef>
              <c:f>Sheet1!$B$2:$E$2</c:f>
              <c:numCache>
                <c:formatCode>"%"\ #.#</c:formatCode>
                <c:ptCount val="4"/>
                <c:pt idx="0">
                  <c:v>27.1</c:v>
                </c:pt>
                <c:pt idx="1">
                  <c:v>16.899999999999999</c:v>
                </c:pt>
                <c:pt idx="2">
                  <c:v>15.3</c:v>
                </c:pt>
                <c:pt idx="3">
                  <c:v>3.4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4351344"/>
        <c:axId val="424351736"/>
        <c:axId val="0"/>
      </c:bar3DChart>
      <c:catAx>
        <c:axId val="424351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424351736"/>
        <c:crosses val="autoZero"/>
        <c:auto val="1"/>
        <c:lblAlgn val="ctr"/>
        <c:lblOffset val="100"/>
        <c:noMultiLvlLbl val="0"/>
      </c:catAx>
      <c:valAx>
        <c:axId val="4243517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%&quot;\ #.#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24351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مالت </a:t>
            </a:r>
            <a:r>
              <a:rPr lang="fa-IR" sz="2400" b="0" i="0" u="none" strike="noStrike" kern="1200" cap="all" spc="0" baseline="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سابقه تماس با دام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spPr>
              <a:solidFill>
                <a:srgbClr val="FF6699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4E62-4DDA-B373-29635A833ABB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193</c:v>
                </c:pt>
                <c:pt idx="1">
                  <c:v>17</c:v>
                </c:pt>
                <c:pt idx="2">
                  <c:v>10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931218111625079"/>
          <c:y val="0.93208264327219459"/>
          <c:w val="0.3205834101648356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7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7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بیماران </a:t>
            </a:r>
            <a:r>
              <a:rPr lang="fa-IR" sz="17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مالت </a:t>
            </a:r>
            <a:r>
              <a:rPr lang="fa-IR" sz="17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شهرستان </a:t>
            </a:r>
            <a:r>
              <a:rPr lang="fa-IR" sz="17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7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7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7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7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سابقه تماس با دام</a:t>
            </a:r>
            <a:endParaRPr lang="fa-IR" sz="17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7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B1-4093-AB86-F8DEC0F791E0}"/>
              </c:ext>
            </c:extLst>
          </c:dPt>
          <c:dPt>
            <c:idx val="1"/>
            <c:bubble3D val="0"/>
            <c:spPr>
              <a:solidFill>
                <a:srgbClr val="FF6699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B1-4093-AB86-F8DEC0F791E0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74CA-434B-9093-4A4534A7DBB4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143</c:v>
                </c:pt>
                <c:pt idx="1">
                  <c:v>15</c:v>
                </c:pt>
                <c:pt idx="2">
                  <c:v>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6B1-4093-AB86-F8DEC0F791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393260050355401"/>
          <c:y val="0.93208264327219459"/>
          <c:w val="0.31560846649889845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بیماران تب مالت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شهرستان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به تفکیک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سابقه تماس با دام</a:t>
            </a:r>
            <a:endParaRPr lang="fa-IR" sz="18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1C-4BFD-9C51-9E1061775A6A}"/>
              </c:ext>
            </c:extLst>
          </c:dPt>
          <c:dPt>
            <c:idx val="1"/>
            <c:bubble3D val="0"/>
            <c:spPr>
              <a:solidFill>
                <a:srgbClr val="FF6699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1C-4BFD-9C51-9E1061775A6A}"/>
              </c:ext>
            </c:extLst>
          </c:dPt>
          <c:dPt>
            <c:idx val="2"/>
            <c:bubble3D val="0"/>
            <c:spPr>
              <a:solidFill>
                <a:srgbClr val="FFC00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0-DECE-47B8-B13F-460B682EA803}"/>
              </c:ext>
            </c:extLst>
          </c:dPt>
          <c:dLbls>
            <c:dLbl>
              <c:idx val="0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dLbl>
              <c:idx val="1"/>
              <c:layout>
                <c:manualLayout>
                  <c:x val="9.4508251181580252E-2"/>
                  <c:y val="5.4983914512730672E-2"/>
                </c:manualLayout>
              </c:layout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separator>
</c:separator>
              <c:extLst>
                <c:ext xmlns:c15="http://schemas.microsoft.com/office/drawing/2012/chart" uri="{CE6537A1-D6FC-4f65-9D91-7224C49458BB}"/>
              </c:extLst>
            </c:dLbl>
            <c:dLbl>
              <c:idx val="2"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Sheet1!$A$2:$A$4</c:f>
              <c:strCache>
                <c:ptCount val="3"/>
                <c:pt idx="0">
                  <c:v>دارد</c:v>
                </c:pt>
                <c:pt idx="1">
                  <c:v>ندارد</c:v>
                </c:pt>
                <c:pt idx="2">
                  <c:v>نامشخص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50</c:v>
                </c:pt>
                <c:pt idx="1">
                  <c:v>2</c:v>
                </c:pt>
                <c:pt idx="2">
                  <c:v>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91C-4BFD-9C51-9E1061775A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4725996209136872"/>
          <c:y val="0.93208264327219459"/>
          <c:w val="0.32160001752194628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3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دانشگاه– به تفکیک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نوع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تماس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با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دام</a:t>
            </a:r>
            <a:endParaRPr lang="fa-IR" sz="20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21207073940609095"/>
          <c:y val="1.0758934799625405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642130795040160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دانشگاه</c:v>
                </c:pt>
              </c:strCache>
            </c:strRef>
          </c:tx>
          <c:spPr>
            <a:solidFill>
              <a:srgbClr val="40E1D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نگهداری دام در محل سکونت - تماس با دام زنده</c:v>
                </c:pt>
                <c:pt idx="1">
                  <c:v>نگهداری دام در محل سکونت - ذبح دام ، تماس با خون و ترشحات</c:v>
                </c:pt>
                <c:pt idx="2">
                  <c:v>تماس با دام زنده - حضور در محل نگهداری دام و کود حیوانی</c:v>
                </c:pt>
                <c:pt idx="3">
                  <c:v>ذبح دام ، تماس با خون و ترشحات</c:v>
                </c:pt>
              </c:strCache>
            </c:strRef>
          </c:cat>
          <c:val>
            <c:numRef>
              <c:f>Sheet1!$B$2:$E$2</c:f>
              <c:numCache>
                <c:formatCode>"%"\ #.#</c:formatCode>
                <c:ptCount val="4"/>
                <c:pt idx="0">
                  <c:v>43.6</c:v>
                </c:pt>
                <c:pt idx="1">
                  <c:v>22.3</c:v>
                </c:pt>
                <c:pt idx="2">
                  <c:v>16.399999999999999</c:v>
                </c:pt>
                <c:pt idx="3">
                  <c:v>2.7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4347032"/>
        <c:axId val="424347816"/>
        <c:axId val="0"/>
      </c:bar3DChart>
      <c:catAx>
        <c:axId val="4243470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424347816"/>
        <c:crosses val="autoZero"/>
        <c:auto val="1"/>
        <c:lblAlgn val="ctr"/>
        <c:lblOffset val="100"/>
        <c:noMultiLvlLbl val="0"/>
      </c:catAx>
      <c:valAx>
        <c:axId val="424347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%&quot;\ #.#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243470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62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بیماران تب مالت برحسب سال در شهرستان فیروزه</a:t>
            </a:r>
            <a:endParaRPr lang="fa-IR" sz="1862" b="1" i="0" u="none" strike="noStrike" kern="1200" spc="0" baseline="0" dirty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  <a:sp3d/>
          </c:spPr>
          <c:invertIfNegative val="0"/>
          <c:dLbls>
            <c:dLbl>
              <c:idx val="0"/>
              <c:layout>
                <c:manualLayout>
                  <c:x val="2.1034869723955237E-2"/>
                  <c:y val="-1.5241790692666521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0-FDB1-4DCA-B599-17CB8B66EE8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1.7798735920269818E-2"/>
                  <c:y val="-1.306439202228558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1-FDB1-4DCA-B599-17CB8B66EE8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1.6180669018427046E-2"/>
                  <c:y val="-8.709594681523765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2-FDB1-4DCA-B599-17CB8B66EE8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1.2944535214741685E-2"/>
                  <c:y val="-1.0886993351904737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3-FDB1-4DCA-B599-17CB8B66EE8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1.9416802822112528E-2"/>
                  <c:y val="-8.7095946815237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6="http://schemas.microsoft.com/office/drawing/2014/chart" uri="{C3380CC4-5D6E-409C-BE32-E72D297353CC}">
                  <c16:uniqueId val="{00000004-FDB1-4DCA-B599-17CB8B66EE8E}"/>
                </c:ex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1394</c:v>
                </c:pt>
                <c:pt idx="1">
                  <c:v>1395</c:v>
                </c:pt>
                <c:pt idx="2">
                  <c:v>1396</c:v>
                </c:pt>
                <c:pt idx="3">
                  <c:v>1397</c:v>
                </c:pt>
                <c:pt idx="4">
                  <c:v>پایان مرداد 1398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66</c:v>
                </c:pt>
                <c:pt idx="1">
                  <c:v>64</c:v>
                </c:pt>
                <c:pt idx="2">
                  <c:v>70</c:v>
                </c:pt>
                <c:pt idx="3">
                  <c:v>52</c:v>
                </c:pt>
                <c:pt idx="4">
                  <c:v>59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5-FDB1-4DCA-B599-17CB8B66EE8E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377223584"/>
        <c:axId val="377228680"/>
        <c:axId val="0"/>
      </c:bar3DChart>
      <c:catAx>
        <c:axId val="37722358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8680"/>
        <c:crosses val="autoZero"/>
        <c:auto val="1"/>
        <c:lblAlgn val="ctr"/>
        <c:lblOffset val="100"/>
        <c:noMultiLvlLbl val="0"/>
      </c:catAx>
      <c:valAx>
        <c:axId val="37722868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358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نیشابور– </a:t>
            </a:r>
            <a:r>
              <a:rPr lang="fa-IR" sz="1800" b="1" i="0" u="none" strike="noStrike" baseline="0" dirty="0" smtClean="0">
                <a:effectLst/>
              </a:rPr>
              <a:t>به تفکیک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نوع</a:t>
            </a:r>
            <a:r>
              <a:rPr lang="fa-IR" sz="1800" b="1" i="0" u="none" strike="noStrike" baseline="0" dirty="0" smtClean="0">
                <a:effectLst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تماس</a:t>
            </a:r>
            <a:r>
              <a:rPr lang="fa-IR" sz="1800" b="1" i="0" u="none" strike="noStrike" baseline="0" dirty="0" smtClean="0">
                <a:effectLst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با</a:t>
            </a:r>
            <a:r>
              <a:rPr lang="fa-IR" sz="1800" b="1" i="0" u="none" strike="noStrike" baseline="0" dirty="0" smtClean="0">
                <a:effectLst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دام</a:t>
            </a:r>
            <a:endParaRPr lang="fa-IR" sz="20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631381773605725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نیشابور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نگهداری دام در محل سکونت - تماس با دام زنده</c:v>
                </c:pt>
                <c:pt idx="1">
                  <c:v>نگهداری دام در محل سکونت - ذبح دام ، تماس با خون و ترشحات</c:v>
                </c:pt>
                <c:pt idx="2">
                  <c:v>تماس با دام زنده - حضور در محل نگهداری دام و کود حیوانی</c:v>
                </c:pt>
                <c:pt idx="3">
                  <c:v>ذبح دام ، تماس با خون و ترشحات</c:v>
                </c:pt>
              </c:strCache>
            </c:strRef>
          </c:cat>
          <c:val>
            <c:numRef>
              <c:f>Sheet1!$B$2:$E$2</c:f>
              <c:numCache>
                <c:formatCode>"%"\ #.#</c:formatCode>
                <c:ptCount val="4"/>
                <c:pt idx="0">
                  <c:v>41.6</c:v>
                </c:pt>
                <c:pt idx="1">
                  <c:v>25.5</c:v>
                </c:pt>
                <c:pt idx="2" formatCode="General">
                  <c:v>18</c:v>
                </c:pt>
                <c:pt idx="3">
                  <c:v>3.1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5691440"/>
        <c:axId val="425697712"/>
        <c:axId val="0"/>
      </c:bar3DChart>
      <c:catAx>
        <c:axId val="425691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425697712"/>
        <c:crosses val="autoZero"/>
        <c:auto val="1"/>
        <c:lblAlgn val="ctr"/>
        <c:lblOffset val="100"/>
        <c:noMultiLvlLbl val="0"/>
      </c:catAx>
      <c:valAx>
        <c:axId val="42569771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%&quot;\ #.#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2569144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دانشگاه– </a:t>
            </a:r>
            <a:r>
              <a:rPr lang="fa-IR" sz="1800" b="1" i="0" u="none" strike="noStrike" baseline="0" dirty="0" smtClean="0">
                <a:effectLst/>
              </a:rPr>
              <a:t>به تفکیک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نوع</a:t>
            </a:r>
            <a:r>
              <a:rPr lang="fa-IR" sz="1800" b="1" i="0" u="none" strike="noStrike" baseline="0" dirty="0" smtClean="0">
                <a:effectLst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تماس</a:t>
            </a:r>
            <a:r>
              <a:rPr lang="fa-IR" sz="1800" b="1" i="0" u="none" strike="noStrike" baseline="0" dirty="0" smtClean="0">
                <a:effectLst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با</a:t>
            </a:r>
            <a:r>
              <a:rPr lang="fa-IR" sz="1800" b="1" i="0" u="none" strike="noStrike" baseline="0" dirty="0" smtClean="0">
                <a:effectLst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دام</a:t>
            </a:r>
            <a:endParaRPr lang="fa-IR" sz="20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6226110548012542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فیروزه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Sheet1!$B$1:$E$1</c:f>
              <c:strCache>
                <c:ptCount val="4"/>
                <c:pt idx="0">
                  <c:v>نگهداری دام در محل سکونت - تماس با دام زنده</c:v>
                </c:pt>
                <c:pt idx="1">
                  <c:v>نگهداری دام در محل سکونت - ذبح دام ، تماس با خون و ترشحات</c:v>
                </c:pt>
                <c:pt idx="2">
                  <c:v>تماس با دام زنده - حضور در محل نگهداری دام و کود حیوانی</c:v>
                </c:pt>
                <c:pt idx="3">
                  <c:v>ذبح دام ، تماس با خون و ترشحات</c:v>
                </c:pt>
              </c:strCache>
            </c:strRef>
          </c:cat>
          <c:val>
            <c:numRef>
              <c:f>Sheet1!$B$2:$E$2</c:f>
              <c:numCache>
                <c:formatCode>"%"\ #.#</c:formatCode>
                <c:ptCount val="4"/>
                <c:pt idx="0">
                  <c:v>49.2</c:v>
                </c:pt>
                <c:pt idx="1">
                  <c:v>13.6</c:v>
                </c:pt>
                <c:pt idx="2">
                  <c:v>11.9</c:v>
                </c:pt>
                <c:pt idx="3">
                  <c:v>1.7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5691048"/>
        <c:axId val="425693008"/>
        <c:axId val="0"/>
      </c:bar3DChart>
      <c:catAx>
        <c:axId val="425691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425693008"/>
        <c:crosses val="autoZero"/>
        <c:auto val="1"/>
        <c:lblAlgn val="ctr"/>
        <c:lblOffset val="100"/>
        <c:noMultiLvlLbl val="0"/>
      </c:catAx>
      <c:valAx>
        <c:axId val="425693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%&quot;\ #.#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25691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– به تفکیک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تیتر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آزمایش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</a:t>
            </a:r>
            <a:r>
              <a:rPr lang="en-US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2ME</a:t>
            </a:r>
            <a:endParaRPr lang="fa-IR" sz="20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6421307950401602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دانشگاه</c:v>
                </c:pt>
              </c:strCache>
            </c:strRef>
          </c:tx>
          <c:spPr>
            <a:solidFill>
              <a:srgbClr val="40E1D1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1/320</c:v>
                </c:pt>
                <c:pt idx="1">
                  <c:v>1/40</c:v>
                </c:pt>
                <c:pt idx="2">
                  <c:v>بدون تیتر 2ME</c:v>
                </c:pt>
                <c:pt idx="3">
                  <c:v>1/160</c:v>
                </c:pt>
                <c:pt idx="4">
                  <c:v>1/640</c:v>
                </c:pt>
                <c:pt idx="5">
                  <c:v>1/1280</c:v>
                </c:pt>
                <c:pt idx="6">
                  <c:v>1/80</c:v>
                </c:pt>
                <c:pt idx="7">
                  <c:v>1/20</c:v>
                </c:pt>
              </c:strCache>
            </c:strRef>
          </c:cat>
          <c:val>
            <c:numRef>
              <c:f>Sheet1!$B$2:$I$2</c:f>
              <c:numCache>
                <c:formatCode>"%"\ #.#</c:formatCode>
                <c:ptCount val="8"/>
                <c:pt idx="0" formatCode="&quot;%&quot;\ #">
                  <c:v>25</c:v>
                </c:pt>
                <c:pt idx="1">
                  <c:v>22.3</c:v>
                </c:pt>
                <c:pt idx="2">
                  <c:v>17.7</c:v>
                </c:pt>
                <c:pt idx="3">
                  <c:v>13.2</c:v>
                </c:pt>
                <c:pt idx="4">
                  <c:v>8.1999999999999993</c:v>
                </c:pt>
                <c:pt idx="5">
                  <c:v>6.8</c:v>
                </c:pt>
                <c:pt idx="6">
                  <c:v>4.0999999999999996</c:v>
                </c:pt>
                <c:pt idx="7">
                  <c:v>2.7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5691832"/>
        <c:axId val="425698888"/>
        <c:axId val="0"/>
      </c:bar3DChart>
      <c:catAx>
        <c:axId val="42569183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425698888"/>
        <c:crosses val="autoZero"/>
        <c:auto val="1"/>
        <c:lblAlgn val="ctr"/>
        <c:lblOffset val="100"/>
        <c:noMultiLvlLbl val="0"/>
      </c:catAx>
      <c:valAx>
        <c:axId val="4256988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%&quot;\ #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2569183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– </a:t>
            </a:r>
            <a:r>
              <a:rPr lang="fa-IR" sz="1800" b="1" i="0" baseline="0" dirty="0" smtClean="0">
                <a:effectLst/>
              </a:rPr>
              <a:t>به تفکیک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تیتر</a:t>
            </a:r>
            <a:r>
              <a:rPr lang="fa-IR" sz="1800" b="1" i="0" baseline="0" dirty="0" smtClean="0">
                <a:effectLst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آزمایش</a:t>
            </a:r>
            <a:r>
              <a:rPr lang="fa-IR" sz="1800" b="1" i="0" baseline="0" dirty="0" smtClean="0">
                <a:effectLst/>
              </a:rPr>
              <a:t> </a:t>
            </a:r>
            <a:r>
              <a:rPr lang="en-US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2ME</a:t>
            </a:r>
            <a:endParaRPr lang="fa-IR" sz="20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63138177360572534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نیشابور</c:v>
                </c:pt>
              </c:strCache>
            </c:strRef>
          </c:tx>
          <c:spPr>
            <a:solidFill>
              <a:srgbClr val="00B0F0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1/160</c:v>
                </c:pt>
                <c:pt idx="1">
                  <c:v>1/80</c:v>
                </c:pt>
                <c:pt idx="2">
                  <c:v>1/40</c:v>
                </c:pt>
                <c:pt idx="3">
                  <c:v>1/320</c:v>
                </c:pt>
                <c:pt idx="4">
                  <c:v>1/640</c:v>
                </c:pt>
                <c:pt idx="5">
                  <c:v>بدون تیتر 2ME</c:v>
                </c:pt>
                <c:pt idx="6">
                  <c:v>1/1280</c:v>
                </c:pt>
                <c:pt idx="7">
                  <c:v>1/20</c:v>
                </c:pt>
              </c:strCache>
            </c:strRef>
          </c:cat>
          <c:val>
            <c:numRef>
              <c:f>Sheet1!$B$2:$I$2</c:f>
              <c:numCache>
                <c:formatCode>"%"\ #</c:formatCode>
                <c:ptCount val="8"/>
                <c:pt idx="0" formatCode="&quot;%&quot;\ #.#">
                  <c:v>24.8</c:v>
                </c:pt>
                <c:pt idx="1">
                  <c:v>23</c:v>
                </c:pt>
                <c:pt idx="2" formatCode="&quot;%&quot;\ #.#">
                  <c:v>18.600000000000001</c:v>
                </c:pt>
                <c:pt idx="3" formatCode="&quot;%&quot;\ #.#">
                  <c:v>14.3</c:v>
                </c:pt>
                <c:pt idx="4" formatCode="&quot;%&quot;\ #.#">
                  <c:v>7.5</c:v>
                </c:pt>
                <c:pt idx="5" formatCode="&quot;%&quot;\ #.#">
                  <c:v>6.8</c:v>
                </c:pt>
                <c:pt idx="6" formatCode="&quot;%&quot;\ #.#">
                  <c:v>3.1</c:v>
                </c:pt>
                <c:pt idx="7" formatCode="&quot;%&quot;\ #.#">
                  <c:v>1.9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5688304"/>
        <c:axId val="425697320"/>
        <c:axId val="0"/>
      </c:bar3DChart>
      <c:catAx>
        <c:axId val="425688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425697320"/>
        <c:crosses val="autoZero"/>
        <c:auto val="1"/>
        <c:lblAlgn val="ctr"/>
        <c:lblOffset val="100"/>
        <c:noMultiLvlLbl val="0"/>
      </c:catAx>
      <c:valAx>
        <c:axId val="4256973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%&quot;\ #.#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25688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مقایسه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بیماران تب مالت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800" b="1" baseline="0" dirty="0" smtClean="0">
                <a:solidFill>
                  <a:srgbClr val="002060"/>
                </a:solidFill>
                <a:effectLst/>
                <a:cs typeface="B Zar" panose="00000400000000000000" pitchFamily="2" charset="-78"/>
              </a:rPr>
              <a:t> – </a:t>
            </a:r>
            <a:r>
              <a:rPr lang="fa-IR" sz="1800" b="1" i="0" baseline="0" dirty="0" smtClean="0">
                <a:effectLst/>
              </a:rPr>
              <a:t>به تفکیک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تیتر</a:t>
            </a:r>
            <a:r>
              <a:rPr lang="fa-IR" sz="1800" b="1" i="0" baseline="0" dirty="0" smtClean="0">
                <a:effectLst/>
              </a:rPr>
              <a:t> </a:t>
            </a:r>
            <a:r>
              <a:rPr lang="fa-IR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آزمایش</a:t>
            </a:r>
            <a:r>
              <a:rPr lang="fa-IR" sz="1800" b="1" i="0" baseline="0" dirty="0" smtClean="0">
                <a:effectLst/>
              </a:rPr>
              <a:t> </a:t>
            </a:r>
            <a:r>
              <a:rPr lang="en-US" sz="20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2ME</a:t>
            </a:r>
            <a:endParaRPr lang="fa-IR" sz="20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62261105480125423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فیروزه</c:v>
                </c:pt>
              </c:strCache>
            </c:strRef>
          </c:tx>
          <c:spPr>
            <a:solidFill>
              <a:srgbClr val="FF6699"/>
            </a:solidFill>
            <a:ln>
              <a:noFill/>
            </a:ln>
            <a:effectLst/>
            <a:sp3d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Sheet1!$B$1:$I$1</c:f>
              <c:strCache>
                <c:ptCount val="8"/>
                <c:pt idx="0">
                  <c:v>1/320</c:v>
                </c:pt>
                <c:pt idx="1">
                  <c:v>1/40</c:v>
                </c:pt>
                <c:pt idx="2">
                  <c:v>بدون تیتر 2ME</c:v>
                </c:pt>
                <c:pt idx="3">
                  <c:v>1/160</c:v>
                </c:pt>
                <c:pt idx="4">
                  <c:v>1/640</c:v>
                </c:pt>
                <c:pt idx="5">
                  <c:v>1/1280</c:v>
                </c:pt>
                <c:pt idx="6">
                  <c:v>1/80</c:v>
                </c:pt>
                <c:pt idx="7">
                  <c:v>1/20</c:v>
                </c:pt>
              </c:strCache>
            </c:strRef>
          </c:cat>
          <c:val>
            <c:numRef>
              <c:f>Sheet1!$B$2:$I$2</c:f>
              <c:numCache>
                <c:formatCode>"%"\ 0.0</c:formatCode>
                <c:ptCount val="8"/>
                <c:pt idx="0">
                  <c:v>25.4</c:v>
                </c:pt>
                <c:pt idx="1">
                  <c:v>20.3</c:v>
                </c:pt>
                <c:pt idx="2">
                  <c:v>15.3</c:v>
                </c:pt>
                <c:pt idx="3">
                  <c:v>10.199999999999999</c:v>
                </c:pt>
                <c:pt idx="4">
                  <c:v>10.199999999999999</c:v>
                </c:pt>
                <c:pt idx="5">
                  <c:v>6.8</c:v>
                </c:pt>
                <c:pt idx="6">
                  <c:v>6.8</c:v>
                </c:pt>
                <c:pt idx="7">
                  <c:v>5.0999999999999996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D619-410D-BF44-269B5C9EC2C2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shape val="box"/>
        <c:axId val="425693792"/>
        <c:axId val="425694576"/>
        <c:axId val="0"/>
      </c:bar3DChart>
      <c:catAx>
        <c:axId val="42569379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B Yekan" panose="00000400000000000000" pitchFamily="2" charset="-78"/>
              </a:defRPr>
            </a:pPr>
            <a:endParaRPr lang="fa-IR"/>
          </a:p>
        </c:txPr>
        <c:crossAx val="425694576"/>
        <c:crosses val="autoZero"/>
        <c:auto val="1"/>
        <c:lblAlgn val="ctr"/>
        <c:lblOffset val="100"/>
        <c:noMultiLvlLbl val="0"/>
      </c:catAx>
      <c:valAx>
        <c:axId val="4256945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&quot;%&quot;\ 0.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4256937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تعداد و درصد بیماران تب مالت دانشگاه – به تفکیک مورد بیماری</a:t>
            </a: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lang="fa-IR" sz="1800" b="1" i="0" u="none" strike="noStrike" kern="1200" spc="0" baseline="0" dirty="0" smtClean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A88-49FB-80B9-733BED186945}"/>
              </c:ext>
            </c:extLst>
          </c:dPt>
          <c:dPt>
            <c:idx val="1"/>
            <c:bubble3D val="0"/>
            <c:spPr>
              <a:solidFill>
                <a:srgbClr val="FF0066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A88-49FB-80B9-733BED186945}"/>
              </c:ext>
            </c:extLst>
          </c:dPt>
          <c:dLbls>
            <c:dLbl>
              <c:idx val="0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جدید</c:v>
                </c:pt>
                <c:pt idx="1">
                  <c:v>شکست درمان - عود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189</c:v>
                </c:pt>
                <c:pt idx="1">
                  <c:v>31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9A88-49FB-80B9-733BED18694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3102274437916247"/>
          <c:y val="0.93428618176032552"/>
          <c:w val="0.39715901043300417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baseline="0" dirty="0" smtClean="0">
                <a:effectLst/>
              </a:rPr>
              <a:t>تعداد و درصد بیماران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مالت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شهرستان نیشابور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800" b="1" i="0" baseline="0" dirty="0" smtClean="0">
                <a:effectLst/>
              </a:rPr>
              <a:t>به تفکیک مورد بیماری</a:t>
            </a:r>
            <a:endParaRPr lang="fa-IR" dirty="0">
              <a:effectLst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6B1-4093-AB86-F8DEC0F791E0}"/>
              </c:ext>
            </c:extLst>
          </c:dPt>
          <c:dPt>
            <c:idx val="1"/>
            <c:bubble3D val="0"/>
            <c:spPr>
              <a:solidFill>
                <a:srgbClr val="FF0066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76B1-4093-AB86-F8DEC0F791E0}"/>
              </c:ext>
            </c:extLst>
          </c:dPt>
          <c:dLbls>
            <c:dLbl>
              <c:idx val="0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inEnd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inEnd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جدید</c:v>
                </c:pt>
                <c:pt idx="1">
                  <c:v>شکست درمان - عود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143</c:v>
                </c:pt>
                <c:pt idx="1">
                  <c:v>18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76B1-4093-AB86-F8DEC0F791E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543465500697691"/>
          <c:y val="0.93208264327219459"/>
          <c:w val="0.41578165396409206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4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ctr" rtl="1">
              <a:defRPr sz="1800" b="1" i="0" u="none" strike="noStrike" kern="1200" spc="0" baseline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baseline="0" dirty="0" smtClean="0">
                <a:effectLst/>
              </a:rPr>
              <a:t>تعداد و درصد بیماران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تب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مالت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شهرستان فیروزه </a:t>
            </a:r>
            <a:r>
              <a:rPr lang="fa-IR" sz="1800" b="1" i="0" u="none" strike="noStrike" kern="1200" spc="0" baseline="0" dirty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– </a:t>
            </a:r>
            <a:r>
              <a:rPr lang="fa-IR" sz="1800" b="1" i="0" baseline="0" dirty="0" smtClean="0">
                <a:effectLst/>
              </a:rPr>
              <a:t>به تفکیک 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مورد بیماری</a:t>
            </a:r>
            <a:endParaRPr lang="fa-IR" sz="1800" b="1" i="0" u="none" strike="noStrike" kern="1200" spc="0" baseline="0" dirty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ctr" rtl="1">
            <a:defRPr sz="1800" b="1" i="0" u="none" strike="noStrike" kern="1200" spc="0" baseline="0">
              <a:solidFill>
                <a:srgbClr val="002060"/>
              </a:soli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>
        <c:manualLayout>
          <c:layoutTarget val="inner"/>
          <c:xMode val="edge"/>
          <c:yMode val="edge"/>
          <c:x val="2.757173260055713E-2"/>
          <c:y val="0.17358810907315209"/>
          <c:w val="0.91903205963863355"/>
          <c:h val="0.7116710927701474"/>
        </c:manualLayout>
      </c:layout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تعداد</c:v>
                </c:pt>
              </c:strCache>
            </c:strRef>
          </c:tx>
          <c:dPt>
            <c:idx val="0"/>
            <c:bubble3D val="0"/>
            <c:explosion val="6"/>
            <c:spPr>
              <a:solidFill>
                <a:srgbClr val="0070C0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191C-4BFD-9C51-9E1061775A6A}"/>
              </c:ext>
            </c:extLst>
          </c:dPt>
          <c:dPt>
            <c:idx val="1"/>
            <c:bubble3D val="0"/>
            <c:spPr>
              <a:solidFill>
                <a:srgbClr val="FF0066"/>
              </a:solidFill>
              <a:ln>
                <a:noFill/>
              </a:ln>
              <a:effectLst>
                <a:outerShdw blurRad="63500" dist="25400" dir="5400000" algn="ctr" rotWithShape="0">
                  <a:srgbClr val="000000">
                    <a:alpha val="69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balanced" dir="t">
                  <a:rot lat="0" lon="0" rev="1200000"/>
                </a:lightRig>
              </a:scene3d>
              <a:sp3d prstMaterial="plastic">
                <a:bevelT w="25400" h="25400"/>
              </a:sp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191C-4BFD-9C51-9E1061775A6A}"/>
              </c:ext>
            </c:extLst>
          </c:dPt>
          <c:dLbls>
            <c:dLbl>
              <c:idx val="0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/>
              <c:spPr>
                <a:solidFill>
                  <a:prstClr val="white"/>
                </a:solidFill>
                <a:ln>
                  <a:solidFill>
                    <a:prstClr val="black">
                      <a:lumMod val="25000"/>
                      <a:lumOff val="75000"/>
                    </a:prstClr>
                  </a:solidFill>
                </a:ln>
                <a:effectLst/>
              </c:spPr>
              <c:txPr>
                <a:bodyPr rot="0" spcFirstLastPara="1" vertOverflow="clip" horzOverflow="clip" vert="horz" wrap="square" lIns="38100" tIns="19050" rIns="38100" bIns="19050" anchor="ctr" anchorCtr="1">
                  <a:spAutoFit/>
                </a:bodyPr>
                <a:lstStyle/>
                <a:p>
                  <a:pPr rtl="1">
                    <a:defRPr sz="1400" b="0" i="0" u="none" strike="noStrike" kern="1200" baseline="0">
                      <a:solidFill>
                        <a:schemeClr val="dk1">
                          <a:lumMod val="65000"/>
                          <a:lumOff val="35000"/>
                        </a:schemeClr>
                      </a:solidFill>
                      <a:latin typeface="+mn-lt"/>
                      <a:ea typeface="+mn-ea"/>
                      <a:cs typeface="+mn-cs"/>
                    </a:defRPr>
                  </a:pPr>
                  <a:endParaRPr lang="fa-IR"/>
                </a:p>
              </c:txPr>
              <c:dLblPos val="bestFit"/>
              <c:showLegendKey val="0"/>
              <c:showVal val="1"/>
              <c:showCatName val="1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solidFill>
                <a:prstClr val="white"/>
              </a:solidFill>
              <a:ln>
                <a:solidFill>
                  <a:prstClr val="black">
                    <a:lumMod val="25000"/>
                    <a:lumOff val="75000"/>
                  </a:prst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400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dLblPos val="bestFit"/>
            <c:showLegendKey val="0"/>
            <c:showVal val="1"/>
            <c:showCatName val="1"/>
            <c:showSerName val="0"/>
            <c:showPercent val="1"/>
            <c:showBubbleSize val="0"/>
            <c:separator>
</c:separator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cat>
            <c:strRef>
              <c:f>Sheet1!$A$2:$A$3</c:f>
              <c:strCache>
                <c:ptCount val="2"/>
                <c:pt idx="0">
                  <c:v>جدید</c:v>
                </c:pt>
                <c:pt idx="1">
                  <c:v>شکست درمان - عود</c:v>
                </c:pt>
              </c:strCache>
            </c:strRef>
          </c:cat>
          <c:val>
            <c:numRef>
              <c:f>Sheet1!$B$2:$B$3</c:f>
              <c:numCache>
                <c:formatCode>General</c:formatCode>
                <c:ptCount val="2"/>
                <c:pt idx="0">
                  <c:v>46</c:v>
                </c:pt>
                <c:pt idx="1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191C-4BFD-9C51-9E1061775A6A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</c:pie3D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29120759798072138"/>
          <c:y val="0.93208264327219459"/>
          <c:w val="0.42906308020888528"/>
          <c:h val="4.617025756828052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مقایسه تعداد بیماران تب مالت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در سال 1397 و 1398 برحسب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مـاه</a:t>
            </a:r>
            <a:endParaRPr lang="fa-IR" sz="18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711671092770147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1397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c:spPr>
          <c:marker>
            <c:symbol val="circle"/>
            <c:size val="5"/>
            <c:spPr>
              <a:solidFill>
                <a:srgbClr val="0070C0"/>
              </a:solidFill>
              <a:ln w="9525">
                <a:solidFill>
                  <a:srgbClr val="0070C0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9</c:v>
                </c:pt>
                <c:pt idx="1">
                  <c:v>33</c:v>
                </c:pt>
                <c:pt idx="2">
                  <c:v>31</c:v>
                </c:pt>
                <c:pt idx="3">
                  <c:v>60</c:v>
                </c:pt>
                <c:pt idx="4">
                  <c:v>24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58C-4C92-B437-ED7D0B77DA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1398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C00000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22</c:v>
                </c:pt>
                <c:pt idx="1">
                  <c:v>35</c:v>
                </c:pt>
                <c:pt idx="2">
                  <c:v>38</c:v>
                </c:pt>
                <c:pt idx="3">
                  <c:v>70</c:v>
                </c:pt>
                <c:pt idx="4">
                  <c:v>55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858C-4C92-B437-ED7D0B77DA21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377227112"/>
        <c:axId val="377227504"/>
      </c:lineChart>
      <c:catAx>
        <c:axId val="377227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7504"/>
        <c:crosses val="autoZero"/>
        <c:auto val="1"/>
        <c:lblAlgn val="ctr"/>
        <c:lblOffset val="100"/>
        <c:noMultiLvlLbl val="0"/>
      </c:catAx>
      <c:valAx>
        <c:axId val="37722750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7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6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مقایسه تعداد بیماران تب مالت شهرستان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16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در سال 1397 و 1398 برحسب </a:t>
            </a:r>
            <a:r>
              <a:rPr lang="fa-IR" sz="18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مـاه</a:t>
            </a:r>
            <a:endParaRPr lang="fa-IR" sz="18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711671092770147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1397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c:spPr>
          <c:marker>
            <c:symbol val="circle"/>
            <c:size val="5"/>
            <c:spPr>
              <a:solidFill>
                <a:srgbClr val="0070C0"/>
              </a:solidFill>
              <a:ln w="28575">
                <a:solidFill>
                  <a:srgbClr val="0070C0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8</c:v>
                </c:pt>
                <c:pt idx="1">
                  <c:v>22</c:v>
                </c:pt>
                <c:pt idx="2">
                  <c:v>24</c:v>
                </c:pt>
                <c:pt idx="3">
                  <c:v>50</c:v>
                </c:pt>
                <c:pt idx="4">
                  <c:v>19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D0D5-4563-B378-E6850BD29B30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1398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C00000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20</c:v>
                </c:pt>
                <c:pt idx="1">
                  <c:v>19</c:v>
                </c:pt>
                <c:pt idx="2">
                  <c:v>30</c:v>
                </c:pt>
                <c:pt idx="3">
                  <c:v>44</c:v>
                </c:pt>
                <c:pt idx="4">
                  <c:v>48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D0D5-4563-B378-E6850BD29B3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77223976"/>
        <c:axId val="377229856"/>
      </c:lineChart>
      <c:catAx>
        <c:axId val="37722397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9856"/>
        <c:crosses val="autoZero"/>
        <c:auto val="1"/>
        <c:lblAlgn val="ctr"/>
        <c:lblOffset val="100"/>
        <c:noMultiLvlLbl val="0"/>
      </c:catAx>
      <c:valAx>
        <c:axId val="377229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23976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600" b="1" i="0" u="none" strike="noStrike" kern="1200" spc="0" baseline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6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مقایسه تعداد بیماران تب مالت شهرستان </a:t>
            </a:r>
            <a:r>
              <a:rPr lang="fa-IR" sz="16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1600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در سال 1397 و 1398 برحسب</a:t>
            </a:r>
            <a:r>
              <a:rPr lang="fa-IR" sz="16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مـاه</a:t>
            </a:r>
            <a:endParaRPr lang="fa-IR" sz="16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600" b="1" i="0" u="none" strike="noStrike" kern="1200" spc="0" baseline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6.155113753925405E-2"/>
          <c:y val="0.11001315354535367"/>
          <c:w val="0.92065012654047618"/>
          <c:h val="0.7116710927701474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1397</c:v>
                </c:pt>
              </c:strCache>
            </c:strRef>
          </c:tx>
          <c:spPr>
            <a:ln w="28575" cap="rnd">
              <a:solidFill>
                <a:srgbClr val="0070C0"/>
              </a:solidFill>
              <a:round/>
            </a:ln>
            <a:effectLst>
              <a:glow rad="101600">
                <a:schemeClr val="accent5">
                  <a:satMod val="175000"/>
                  <a:alpha val="40000"/>
                </a:schemeClr>
              </a:glow>
            </a:effectLst>
          </c:spPr>
          <c:marker>
            <c:symbol val="circle"/>
            <c:size val="5"/>
            <c:spPr>
              <a:solidFill>
                <a:schemeClr val="accent1"/>
              </a:solidFill>
              <a:ln w="9525">
                <a:solidFill>
                  <a:srgbClr val="0070C0"/>
                </a:solidFill>
              </a:ln>
              <a:effectLst>
                <a:glow rad="101600">
                  <a:schemeClr val="accent5">
                    <a:satMod val="175000"/>
                    <a:alpha val="40000"/>
                  </a:schemeClr>
                </a:glo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</c:v>
                </c:pt>
                <c:pt idx="1">
                  <c:v>11</c:v>
                </c:pt>
                <c:pt idx="2">
                  <c:v>7</c:v>
                </c:pt>
                <c:pt idx="3">
                  <c:v>10</c:v>
                </c:pt>
                <c:pt idx="4">
                  <c:v>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BB8C-42DA-911F-CC6411E85E9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1398</c:v>
                </c:pt>
              </c:strCache>
            </c:strRef>
          </c:tx>
          <c:spPr>
            <a:ln w="28575" cap="rnd">
              <a:solidFill>
                <a:srgbClr val="C00000"/>
              </a:solidFill>
              <a:round/>
            </a:ln>
            <a:effectLst>
              <a:glow rad="101600">
                <a:schemeClr val="accent1">
                  <a:satMod val="175000"/>
                  <a:alpha val="40000"/>
                </a:schemeClr>
              </a:glow>
            </a:effectLst>
          </c:spPr>
          <c:marker>
            <c:symbol val="circle"/>
            <c:size val="5"/>
            <c:spPr>
              <a:solidFill>
                <a:schemeClr val="accent2"/>
              </a:solidFill>
              <a:ln w="9525">
                <a:solidFill>
                  <a:srgbClr val="C00000"/>
                </a:solidFill>
              </a:ln>
              <a:effectLst>
                <a:glow rad="101600">
                  <a:schemeClr val="accent1">
                    <a:satMod val="175000"/>
                    <a:alpha val="40000"/>
                  </a:schemeClr>
                </a:glow>
              </a:effectLst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فروردین</c:v>
                </c:pt>
                <c:pt idx="1">
                  <c:v>اردیبهشت</c:v>
                </c:pt>
                <c:pt idx="2">
                  <c:v>خرداد</c:v>
                </c:pt>
                <c:pt idx="3">
                  <c:v>تیر</c:v>
                </c:pt>
                <c:pt idx="4">
                  <c:v>مرداد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2</c:v>
                </c:pt>
                <c:pt idx="1">
                  <c:v>16</c:v>
                </c:pt>
                <c:pt idx="2">
                  <c:v>8</c:v>
                </c:pt>
                <c:pt idx="3">
                  <c:v>26</c:v>
                </c:pt>
                <c:pt idx="4">
                  <c:v>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1-BB8C-42DA-911F-CC6411E85E98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77230248"/>
        <c:axId val="377230640"/>
      </c:lineChart>
      <c:catAx>
        <c:axId val="3772302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30640"/>
        <c:crosses val="autoZero"/>
        <c:auto val="1"/>
        <c:lblAlgn val="ctr"/>
        <c:lblOffset val="100"/>
        <c:noMultiLvlLbl val="0"/>
      </c:catAx>
      <c:valAx>
        <c:axId val="37723064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2302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62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وضعیت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بروز</a:t>
            </a:r>
            <a:r>
              <a:rPr lang="fa-IR" sz="1862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تب مالت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دانشگاه</a:t>
            </a:r>
            <a:r>
              <a:rPr lang="fa-IR" sz="1862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در سالهای 1394 تا 1398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696226904135965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6.155113753925405E-2"/>
          <c:y val="0.15099346453625243"/>
          <c:w val="0.92065012654047618"/>
          <c:h val="0.6965730678841108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دانشگاه</c:v>
                </c:pt>
              </c:strCache>
            </c:strRef>
          </c:tx>
          <c:spPr>
            <a:ln w="28575" cap="rnd">
              <a:solidFill>
                <a:srgbClr val="40E1D1"/>
              </a:solidFill>
              <a:round/>
            </a:ln>
            <a:effectLst>
              <a:glow rad="101600">
                <a:srgbClr val="40E1D1">
                  <a:alpha val="40000"/>
                </a:srgbClr>
              </a:glow>
            </a:effectLst>
          </c:spPr>
          <c:marker>
            <c:symbol val="circle"/>
            <c:size val="5"/>
            <c:spPr>
              <a:solidFill>
                <a:srgbClr val="40E1D1"/>
              </a:solidFill>
              <a:ln w="9525">
                <a:solidFill>
                  <a:srgbClr val="00B0F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1394</c:v>
                </c:pt>
                <c:pt idx="1">
                  <c:v>1395</c:v>
                </c:pt>
                <c:pt idx="2">
                  <c:v>1396</c:v>
                </c:pt>
                <c:pt idx="3">
                  <c:v>1397</c:v>
                </c:pt>
                <c:pt idx="4">
                  <c:v>مرداد 1398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65.099999999999994</c:v>
                </c:pt>
                <c:pt idx="1">
                  <c:v>53.5</c:v>
                </c:pt>
                <c:pt idx="2">
                  <c:v>57.2</c:v>
                </c:pt>
                <c:pt idx="3">
                  <c:v>45.1</c:v>
                </c:pt>
                <c:pt idx="4">
                  <c:v>43.7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58C-4C92-B437-ED7D0B77DA21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77945048"/>
        <c:axId val="377947008"/>
      </c:lineChart>
      <c:catAx>
        <c:axId val="37794504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947008"/>
        <c:crosses val="autoZero"/>
        <c:auto val="1"/>
        <c:lblAlgn val="ctr"/>
        <c:lblOffset val="100"/>
        <c:noMultiLvlLbl val="0"/>
      </c:catAx>
      <c:valAx>
        <c:axId val="377947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945048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00" b="1" i="0" u="none" strike="noStrike" kern="1200" spc="0" baseline="0">
                <a:gradFill flip="none" rotWithShape="1">
                  <a:gsLst>
                    <a:gs pos="0">
                      <a:schemeClr val="accent1">
                        <a:lumMod val="40000"/>
                        <a:lumOff val="60000"/>
                      </a:schemeClr>
                    </a:gs>
                    <a:gs pos="46000">
                      <a:schemeClr val="accent1">
                        <a:lumMod val="95000"/>
                        <a:lumOff val="5000"/>
                      </a:schemeClr>
                    </a:gs>
                    <a:gs pos="100000">
                      <a:schemeClr val="accent1">
                        <a:lumMod val="60000"/>
                      </a:scheme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1862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وضعیت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بروز</a:t>
            </a:r>
            <a:r>
              <a:rPr lang="fa-IR" sz="1862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تب مالت </a:t>
            </a:r>
            <a:r>
              <a:rPr lang="fa-IR" sz="2400" b="0" i="0" u="none" strike="noStrike" kern="1200" cap="all" spc="0" baseline="0" dirty="0" smtClean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effectLst/>
                <a:latin typeface="+mn-lt"/>
                <a:ea typeface="+mn-ea"/>
                <a:cs typeface="B Titr" panose="00000700000000000000" pitchFamily="2" charset="-78"/>
              </a:rPr>
              <a:t>شهرستانی</a:t>
            </a:r>
            <a:r>
              <a:rPr lang="fa-IR" sz="1862" b="1" i="0" u="none" strike="noStrike" kern="1200" spc="0" baseline="0" dirty="0" smtClean="0">
                <a:solidFill>
                  <a:srgbClr val="002060"/>
                </a:solidFill>
                <a:effectLst/>
                <a:latin typeface="+mn-lt"/>
                <a:ea typeface="+mn-ea"/>
                <a:cs typeface="B Zar" panose="00000400000000000000" pitchFamily="2" charset="-78"/>
              </a:rPr>
              <a:t> – در سالهای 1394 تا 1398</a:t>
            </a:r>
            <a:endParaRPr lang="fa-IR" sz="2400" b="0" i="0" u="none" strike="noStrike" kern="1200" cap="all" spc="0" baseline="0" dirty="0">
              <a:ln>
                <a:solidFill>
                  <a:srgbClr val="7030A0"/>
                </a:solidFill>
              </a:ln>
              <a:solidFill>
                <a:srgbClr val="FF0000"/>
              </a:solidFill>
              <a:effectLst/>
              <a:latin typeface="+mn-lt"/>
              <a:ea typeface="+mn-ea"/>
              <a:cs typeface="B Titr" panose="00000700000000000000" pitchFamily="2" charset="-78"/>
            </a:endParaRPr>
          </a:p>
        </c:rich>
      </c:tx>
      <c:layout>
        <c:manualLayout>
          <c:xMode val="edge"/>
          <c:yMode val="edge"/>
          <c:x val="0.16962269041359651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1" i="0" u="none" strike="noStrike" kern="1200" spc="0" baseline="0">
              <a:gradFill flip="none" rotWithShape="1">
                <a:gsLst>
                  <a:gs pos="0">
                    <a:schemeClr val="accent1">
                      <a:lumMod val="40000"/>
                      <a:lumOff val="60000"/>
                    </a:schemeClr>
                  </a:gs>
                  <a:gs pos="46000">
                    <a:schemeClr val="accent1">
                      <a:lumMod val="95000"/>
                      <a:lumOff val="5000"/>
                    </a:schemeClr>
                  </a:gs>
                  <a:gs pos="100000">
                    <a:schemeClr val="accent1">
                      <a:lumMod val="60000"/>
                    </a:schemeClr>
                  </a:gs>
                </a:gsLst>
                <a:path path="circle">
                  <a:fillToRect l="50000" t="130000" r="50000" b="-30000"/>
                </a:path>
                <a:tileRect/>
              </a:gradFill>
              <a:effectLst/>
              <a:latin typeface="+mn-lt"/>
              <a:ea typeface="+mn-ea"/>
              <a:cs typeface="B Zar" panose="00000400000000000000" pitchFamily="2" charset="-78"/>
            </a:defRPr>
          </a:pPr>
          <a:endParaRPr lang="fa-IR"/>
        </a:p>
      </c:txPr>
    </c:title>
    <c:autoTitleDeleted val="0"/>
    <c:plotArea>
      <c:layout>
        <c:manualLayout>
          <c:layoutTarget val="inner"/>
          <c:xMode val="edge"/>
          <c:yMode val="edge"/>
          <c:x val="6.155113753925405E-2"/>
          <c:y val="0.15099346453625243"/>
          <c:w val="0.92065012654047618"/>
          <c:h val="0.69657306788411089"/>
        </c:manualLayout>
      </c:layout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نیشابور</c:v>
                </c:pt>
              </c:strCache>
            </c:strRef>
          </c:tx>
          <c:spPr>
            <a:ln w="28575" cap="rnd">
              <a:solidFill>
                <a:srgbClr val="00B0F0"/>
              </a:solidFill>
              <a:round/>
            </a:ln>
            <a:effectLst>
              <a:glow rad="101600">
                <a:srgbClr val="00B0F0">
                  <a:alpha val="40000"/>
                </a:srgbClr>
              </a:glow>
            </a:effectLst>
          </c:spPr>
          <c:marker>
            <c:symbol val="circle"/>
            <c:size val="5"/>
            <c:spPr>
              <a:solidFill>
                <a:srgbClr val="00B0F0"/>
              </a:solidFill>
              <a:ln w="9525">
                <a:solidFill>
                  <a:srgbClr val="FFFF0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ln>
                      <a:noFill/>
                    </a:ln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1394</c:v>
                </c:pt>
                <c:pt idx="1">
                  <c:v>1395</c:v>
                </c:pt>
                <c:pt idx="2">
                  <c:v>1396</c:v>
                </c:pt>
                <c:pt idx="3">
                  <c:v>1397</c:v>
                </c:pt>
                <c:pt idx="4">
                  <c:v>مرداد 1398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56.9</c:v>
                </c:pt>
                <c:pt idx="1">
                  <c:v>44.8</c:v>
                </c:pt>
                <c:pt idx="2">
                  <c:v>47.5</c:v>
                </c:pt>
                <c:pt idx="3">
                  <c:v>38.1</c:v>
                </c:pt>
                <c:pt idx="4">
                  <c:v>35</c:v>
                </c:pt>
              </c:numCache>
            </c:numRef>
          </c:val>
          <c:smooth val="0"/>
          <c:extLst xmlns:c16r2="http://schemas.microsoft.com/office/drawing/2015/06/chart">
            <c:ext xmlns:c16="http://schemas.microsoft.com/office/drawing/2014/chart" uri="{C3380CC4-5D6E-409C-BE32-E72D297353CC}">
              <c16:uniqueId val="{00000000-858C-4C92-B437-ED7D0B77DA21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فیروزه</c:v>
                </c:pt>
              </c:strCache>
            </c:strRef>
          </c:tx>
          <c:spPr>
            <a:ln w="28575" cap="rnd">
              <a:solidFill>
                <a:srgbClr val="FF6699"/>
              </a:solidFill>
              <a:round/>
            </a:ln>
            <a:effectLst>
              <a:glow rad="101600">
                <a:srgbClr val="FF6699">
                  <a:alpha val="56000"/>
                </a:srgbClr>
              </a:glow>
            </a:effectLst>
          </c:spPr>
          <c:marker>
            <c:symbol val="circle"/>
            <c:size val="5"/>
            <c:spPr>
              <a:solidFill>
                <a:srgbClr val="FF6699"/>
              </a:solidFill>
              <a:ln w="9525">
                <a:solidFill>
                  <a:srgbClr val="FFFF00"/>
                </a:solidFill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fa-I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1394</c:v>
                </c:pt>
                <c:pt idx="1">
                  <c:v>1395</c:v>
                </c:pt>
                <c:pt idx="2">
                  <c:v>1396</c:v>
                </c:pt>
                <c:pt idx="3">
                  <c:v>1397</c:v>
                </c:pt>
                <c:pt idx="4">
                  <c:v>مرداد 1398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151.69999999999999</c:v>
                </c:pt>
                <c:pt idx="1">
                  <c:v>147.80000000000001</c:v>
                </c:pt>
                <c:pt idx="2">
                  <c:v>162.5</c:v>
                </c:pt>
                <c:pt idx="3">
                  <c:v>120.7</c:v>
                </c:pt>
                <c:pt idx="4">
                  <c:v>136.9</c:v>
                </c:pt>
              </c:numCache>
            </c:numRef>
          </c:val>
          <c:smooth val="0"/>
        </c:ser>
        <c:dLbls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377943480"/>
        <c:axId val="377950536"/>
      </c:lineChart>
      <c:catAx>
        <c:axId val="3779434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950536"/>
        <c:crosses val="autoZero"/>
        <c:auto val="1"/>
        <c:lblAlgn val="ctr"/>
        <c:lblOffset val="100"/>
        <c:noMultiLvlLbl val="0"/>
      </c:catAx>
      <c:valAx>
        <c:axId val="37795053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fa-IR"/>
          </a:p>
        </c:txPr>
        <c:crossAx val="377943480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1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fa-IR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fa-IR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1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0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16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7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8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19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0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4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5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6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7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8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29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0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1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2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6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7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8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3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0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1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2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5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6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47.xml><?xml version="1.0" encoding="utf-8"?>
<cs:chartStyle xmlns:cs="http://schemas.microsoft.com/office/drawing/2012/chartStyle" xmlns:a="http://schemas.openxmlformats.org/drawingml/2006/main" id="345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2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3">
      <cs:styleClr val="auto"/>
    </cs:fillRef>
    <cs:effectRef idx="3"/>
    <cs:fontRef idx="minor">
      <a:schemeClr val="tx1"/>
    </cs:fontRef>
  </cs:dataPoint>
  <cs:dataPoint3D>
    <cs:lnRef idx="0"/>
    <cs:fillRef idx="3">
      <cs:styleClr val="auto"/>
    </cs:fillRef>
    <cs:effectRef idx="3"/>
    <cs:fontRef idx="minor">
      <a:schemeClr val="tx1"/>
    </cs:fontRef>
  </cs:dataPoint3D>
  <cs:dataPointLine>
    <cs:lnRef idx="0">
      <cs:styleClr val="auto"/>
    </cs:lnRef>
    <cs:fillRef idx="3"/>
    <cs:effectRef idx="3"/>
    <cs:fontRef idx="minor">
      <a:schemeClr val="tx1"/>
    </cs:fontRef>
    <cs:spPr>
      <a:ln w="349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3">
      <cs:styleClr val="auto"/>
    </cs:fillRef>
    <cs:effectRef idx="3"/>
    <cs:fontRef idx="minor">
      <a:schemeClr val="tx1"/>
    </cs:fontRef>
    <cs:spPr>
      <a:ln w="952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3"/>
    <cs:effectRef idx="3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lt1"/>
    </cs:fontRef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lt1"/>
    </cs:fontRef>
  </cs:plotArea>
  <cs:plotArea3D>
    <cs:lnRef idx="0"/>
    <cs:fillRef idx="0"/>
    <cs:effectRef idx="0"/>
    <cs:fontRef idx="minor">
      <a:schemeClr val="lt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spPr>
      <a:ln w="12700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2128" b="1" kern="1200" baseline="0"/>
  </cs:title>
  <cs:trendline>
    <cs:lnRef idx="0">
      <cs:styleClr val="auto"/>
    </cs:lnRef>
    <cs:fillRef idx="0"/>
    <cs:effectRef idx="0"/>
    <cs:fontRef idx="minor">
      <a:schemeClr val="lt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lt1"/>
    </cs:fontRef>
  </cs:wall>
</cs:chartStyle>
</file>

<file path=ppt/charts/style5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388620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1588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/>
          <a:lstStyle>
            <a:lvl1pPr algn="l">
              <a:defRPr sz="1200"/>
            </a:lvl1pPr>
          </a:lstStyle>
          <a:p>
            <a:fld id="{39872868-9D7C-469F-A343-06D7E13B0F71}" type="datetimeFigureOut">
              <a:rPr lang="fa-IR" smtClean="0"/>
              <a:t>09/01/1441</a:t>
            </a:fld>
            <a:endParaRPr lang="fa-IR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1" anchor="ctr"/>
          <a:lstStyle/>
          <a:p>
            <a:endParaRPr lang="fa-IR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1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8620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r">
              <a:defRPr sz="1200"/>
            </a:lvl1pPr>
          </a:lstStyle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1588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1" anchor="b"/>
          <a:lstStyle>
            <a:lvl1pPr algn="l">
              <a:defRPr sz="1200"/>
            </a:lvl1pPr>
          </a:lstStyle>
          <a:p>
            <a:fld id="{A97D9A00-CB27-4DA3-ACD8-756073D9E1FA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970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a-IR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7D9A00-CB27-4DA3-ACD8-756073D9E1FA}" type="slidenum">
              <a:rPr lang="fa-IR" smtClean="0"/>
              <a:t>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38339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634700-5036-492E-8A70-34E2DA5B6C66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65541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3693E1-E9ED-4255-A0C5-FBF8383C3EFC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7246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A2D123-88F2-41E2-AE69-3563B1549B5B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55823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0A4B8-62C6-4ABC-81C3-530B460449D2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05640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645979-85FB-4585-9BC1-290A9E1995A9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00091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F95283-E8C8-4B78-9142-7FF31D07B748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00854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235E8-0498-4C52-830F-6AF45CA1E5E6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606834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E1E1BC-0580-40E7-9C7D-1363AFA579D8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8294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664D398-C425-4D82-B0AC-7DA5AACCECB7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38515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2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6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1137A9-A822-42C1-AECB-8E42B31E802D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1879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4522E3-EC89-44B7-BE83-A7C17C423641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9292980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76F3F-16E9-43AB-8053-D3116F99793F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69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4C4510-7171-48A7-B3DD-9B22B55AAD09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28865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19927F-64EA-4D24-BDF7-7DB33FCFCBC9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74414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58A10B5-A570-4D03-8EB7-12503E733621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630525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BFD4AA-1BA3-4C24-A09E-1FD26832295B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829548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AE06F2-837B-49FA-8125-2C347DE081E0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18354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extLst mod="1">
    <p:ext uri="{DCECCB84-F9BA-43D5-87BE-67443E8EF086}">
      <p15:sldGuideLst xmlns:p15="http://schemas.microsoft.com/office/powerpoint/2012/main"/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BC90D5-2ABB-4469-A97E-0ADABEEBF67C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1193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CD58A99E-E683-4503-A414-FF90DCFE6F55}" type="datetime8">
              <a:rPr lang="fa-IR" smtClean="0"/>
              <a:t>8 سپتامبر 19</a:t>
            </a:fld>
            <a:endParaRPr lang="fa-I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E42CDB2-62DA-401E-B62D-CD94A93BB28E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308464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0" r:id="rId1"/>
    <p:sldLayoutId id="2147484091" r:id="rId2"/>
    <p:sldLayoutId id="2147484092" r:id="rId3"/>
    <p:sldLayoutId id="2147484093" r:id="rId4"/>
    <p:sldLayoutId id="2147484094" r:id="rId5"/>
    <p:sldLayoutId id="2147484095" r:id="rId6"/>
    <p:sldLayoutId id="2147484096" r:id="rId7"/>
    <p:sldLayoutId id="2147484097" r:id="rId8"/>
    <p:sldLayoutId id="2147484098" r:id="rId9"/>
    <p:sldLayoutId id="2147484099" r:id="rId10"/>
    <p:sldLayoutId id="2147484100" r:id="rId11"/>
    <p:sldLayoutId id="2147484101" r:id="rId12"/>
    <p:sldLayoutId id="2147484102" r:id="rId13"/>
    <p:sldLayoutId id="2147484103" r:id="rId14"/>
    <p:sldLayoutId id="2147484104" r:id="rId15"/>
    <p:sldLayoutId id="2147484105" r:id="rId16"/>
    <p:sldLayoutId id="2147484106" r:id="rId17"/>
    <p:sldLayoutId id="2147484107" r:id="rId18"/>
  </p:sldLayoutIdLst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ctr" defTabSz="914400" rtl="1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r" defTabSz="914400" rtl="1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1.xml"/><Relationship Id="rId1" Type="http://schemas.openxmlformats.org/officeDocument/2006/relationships/slideLayout" Target="../slideLayouts/slideLayout18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5.xml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6.xml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emf"/><Relationship Id="rId4" Type="http://schemas.openxmlformats.org/officeDocument/2006/relationships/image" Target="../media/image8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1.xml"/><Relationship Id="rId1" Type="http://schemas.openxmlformats.org/officeDocument/2006/relationships/slideLayout" Target="../slideLayouts/slideLayout18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18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3.xml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8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18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18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6.xml"/><Relationship Id="rId1" Type="http://schemas.openxmlformats.org/officeDocument/2006/relationships/slideLayout" Target="../slideLayouts/slideLayout18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7.xml"/><Relationship Id="rId1" Type="http://schemas.openxmlformats.org/officeDocument/2006/relationships/slideLayout" Target="../slideLayouts/slideLayout18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18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9.xml"/><Relationship Id="rId1" Type="http://schemas.openxmlformats.org/officeDocument/2006/relationships/slideLayout" Target="../slideLayouts/slideLayout18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0.xml"/><Relationship Id="rId1" Type="http://schemas.openxmlformats.org/officeDocument/2006/relationships/slideLayout" Target="../slideLayouts/slideLayout18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1.xml"/><Relationship Id="rId1" Type="http://schemas.openxmlformats.org/officeDocument/2006/relationships/slideLayout" Target="../slideLayouts/slideLayout18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2.xml"/><Relationship Id="rId1" Type="http://schemas.openxmlformats.org/officeDocument/2006/relationships/slideLayout" Target="../slideLayouts/slideLayout1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3.xml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18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4.xml"/><Relationship Id="rId1" Type="http://schemas.openxmlformats.org/officeDocument/2006/relationships/slideLayout" Target="../slideLayouts/slideLayout18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5.xml"/><Relationship Id="rId1" Type="http://schemas.openxmlformats.org/officeDocument/2006/relationships/slideLayout" Target="../slideLayouts/slideLayout18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6.xml"/><Relationship Id="rId1" Type="http://schemas.openxmlformats.org/officeDocument/2006/relationships/slideLayout" Target="../slideLayouts/slideLayout18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7.xml"/><Relationship Id="rId1" Type="http://schemas.openxmlformats.org/officeDocument/2006/relationships/slideLayout" Target="../slideLayouts/slideLayout18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3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50" t="36013" r="2502" b="35353"/>
          <a:stretch/>
        </p:blipFill>
        <p:spPr>
          <a:xfrm>
            <a:off x="834390" y="1885950"/>
            <a:ext cx="7429500" cy="2228850"/>
          </a:xfrm>
          <a:prstGeom prst="rect">
            <a:avLst/>
          </a:prstGeom>
        </p:spPr>
      </p:pic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288383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9510166"/>
              </p:ext>
            </p:extLst>
          </p:nvPr>
        </p:nvGraphicFramePr>
        <p:xfrm>
          <a:off x="609601" y="540327"/>
          <a:ext cx="7938654" cy="5708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10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45726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255828"/>
            <a:ext cx="7773338" cy="877773"/>
          </a:xfrm>
        </p:spPr>
        <p:txBody>
          <a:bodyPr>
            <a:normAutofit/>
          </a:bodyPr>
          <a:lstStyle/>
          <a:p>
            <a:r>
              <a:rPr lang="fa-IR" sz="2100" b="1" dirty="0" smtClean="0">
                <a:cs typeface="B Zar" panose="00000400000000000000" pitchFamily="2" charset="-78"/>
              </a:rPr>
              <a:t>وضعیت </a:t>
            </a:r>
            <a:r>
              <a:rPr lang="fa-IR" sz="240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B Titr" panose="00000700000000000000" pitchFamily="2" charset="-78"/>
              </a:rPr>
              <a:t>بروز</a:t>
            </a:r>
            <a:r>
              <a:rPr lang="fa-IR" sz="2100" b="1" dirty="0">
                <a:cs typeface="B Zar" panose="00000400000000000000" pitchFamily="2" charset="-78"/>
              </a:rPr>
              <a:t> تب مالت در </a:t>
            </a:r>
            <a:r>
              <a:rPr lang="fa-IR" sz="2100" b="1" dirty="0" smtClean="0">
                <a:cs typeface="B Zar" panose="00000400000000000000" pitchFamily="2" charset="-78"/>
              </a:rPr>
              <a:t>سال 97 </a:t>
            </a:r>
            <a:r>
              <a:rPr lang="fa-IR" sz="2100" b="1" dirty="0">
                <a:cs typeface="B Zar" panose="00000400000000000000" pitchFamily="2" charset="-78"/>
              </a:rPr>
              <a:t>به تفکیک شهرستان</a:t>
            </a:r>
            <a:r>
              <a:rPr lang="fa-IR" sz="2100" b="1" dirty="0" smtClean="0">
                <a:cs typeface="B Zar" panose="00000400000000000000" pitchFamily="2" charset="-78"/>
              </a:rPr>
              <a:t>/ دانشکده/ استان/ کشور</a:t>
            </a:r>
            <a:endParaRPr lang="fa-IR" sz="2100" b="1" dirty="0">
              <a:cs typeface="B Zar" panose="00000400000000000000" pitchFamily="2" charset="-78"/>
            </a:endParaRP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sz="quarter" idx="13"/>
            <p:extLst/>
          </p:nvPr>
        </p:nvGraphicFramePr>
        <p:xfrm>
          <a:off x="685800" y="2854037"/>
          <a:ext cx="7772400" cy="1717964"/>
        </p:xfrm>
        <a:graphic>
          <a:graphicData uri="http://schemas.openxmlformats.org/drawingml/2006/table">
            <a:tbl>
              <a:tblPr rtl="1" firstRow="1" bandRow="1">
                <a:tableStyleId>{5C22544A-7EE6-4342-B048-85BDC9FD1C3A}</a:tableStyleId>
              </a:tblPr>
              <a:tblGrid>
                <a:gridCol w="155448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55448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544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55448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54480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706187"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Zar" panose="00000400000000000000" pitchFamily="2" charset="-78"/>
                        </a:rPr>
                        <a:t>شهرستان فیروزه</a:t>
                      </a:r>
                      <a:endParaRPr lang="fa-IR" sz="1800" b="1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Zar" panose="00000400000000000000" pitchFamily="2" charset="-78"/>
                        </a:rPr>
                        <a:t>نیشابور</a:t>
                      </a:r>
                      <a:endParaRPr lang="fa-IR" sz="1800" b="1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Zar" panose="00000400000000000000" pitchFamily="2" charset="-78"/>
                        </a:rPr>
                        <a:t>دانشکده</a:t>
                      </a:r>
                      <a:endParaRPr lang="fa-IR" sz="1800" b="1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Zar" panose="00000400000000000000" pitchFamily="2" charset="-78"/>
                        </a:rPr>
                        <a:t>استان</a:t>
                      </a:r>
                      <a:endParaRPr lang="fa-IR" sz="1800" b="1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1800" b="1" dirty="0" smtClean="0">
                          <a:cs typeface="B Zar" panose="00000400000000000000" pitchFamily="2" charset="-78"/>
                        </a:rPr>
                        <a:t>کشور</a:t>
                      </a:r>
                      <a:endParaRPr lang="fa-IR" sz="1800" b="1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11777"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Zar" panose="00000400000000000000" pitchFamily="2" charset="-78"/>
                        </a:rPr>
                        <a:t>120 درصد هزار</a:t>
                      </a:r>
                      <a:endParaRPr lang="fa-IR" sz="2000" b="0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Zar" panose="00000400000000000000" pitchFamily="2" charset="-78"/>
                        </a:rPr>
                        <a:t>39 درصد</a:t>
                      </a:r>
                      <a:r>
                        <a:rPr lang="fa-IR" sz="2000" b="0" baseline="0" dirty="0" smtClean="0">
                          <a:cs typeface="B Zar" panose="00000400000000000000" pitchFamily="2" charset="-78"/>
                        </a:rPr>
                        <a:t> هزار</a:t>
                      </a:r>
                      <a:endParaRPr lang="fa-IR" sz="2000" b="0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Zar" panose="00000400000000000000" pitchFamily="2" charset="-78"/>
                        </a:rPr>
                        <a:t>45.1 در صد هزار</a:t>
                      </a:r>
                      <a:endParaRPr lang="fa-IR" sz="2000" b="0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Zar" panose="00000400000000000000" pitchFamily="2" charset="-78"/>
                        </a:rPr>
                        <a:t>34درصد هزار</a:t>
                      </a:r>
                      <a:endParaRPr lang="fa-IR" sz="2000" b="0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tc>
                  <a:txBody>
                    <a:bodyPr/>
                    <a:lstStyle/>
                    <a:p>
                      <a:pPr algn="ctr" rtl="1"/>
                      <a:r>
                        <a:rPr lang="fa-IR" sz="2000" b="0" dirty="0" smtClean="0">
                          <a:cs typeface="B Zar" panose="00000400000000000000" pitchFamily="2" charset="-78"/>
                        </a:rPr>
                        <a:t>19درصد هزار</a:t>
                      </a:r>
                      <a:endParaRPr lang="fa-IR" sz="2000" b="0" dirty="0">
                        <a:cs typeface="B Zar" panose="00000400000000000000" pitchFamily="2" charset="-78"/>
                      </a:endParaRPr>
                    </a:p>
                  </a:txBody>
                  <a:tcPr marL="68580" marR="68580" marT="34290" marB="34290" anchor="ctr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11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752300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96034109"/>
              </p:ext>
            </p:extLst>
          </p:nvPr>
        </p:nvGraphicFramePr>
        <p:xfrm>
          <a:off x="609601" y="484909"/>
          <a:ext cx="7994072" cy="5888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12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363265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8376652"/>
              </p:ext>
            </p:extLst>
          </p:nvPr>
        </p:nvGraphicFramePr>
        <p:xfrm>
          <a:off x="609601" y="484909"/>
          <a:ext cx="7994072" cy="58881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13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4307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34639522"/>
              </p:ext>
            </p:extLst>
          </p:nvPr>
        </p:nvGraphicFramePr>
        <p:xfrm>
          <a:off x="581891" y="526473"/>
          <a:ext cx="7938653" cy="58189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14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964635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0454016"/>
              </p:ext>
            </p:extLst>
          </p:nvPr>
        </p:nvGraphicFramePr>
        <p:xfrm>
          <a:off x="609601" y="595745"/>
          <a:ext cx="7938654" cy="5721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15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87071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80703010"/>
              </p:ext>
            </p:extLst>
          </p:nvPr>
        </p:nvGraphicFramePr>
        <p:xfrm>
          <a:off x="568037" y="457201"/>
          <a:ext cx="7938654" cy="59713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16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154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57347911"/>
              </p:ext>
            </p:extLst>
          </p:nvPr>
        </p:nvGraphicFramePr>
        <p:xfrm>
          <a:off x="512619" y="443345"/>
          <a:ext cx="8049490" cy="59020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17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098817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7785181"/>
              </p:ext>
            </p:extLst>
          </p:nvPr>
        </p:nvGraphicFramePr>
        <p:xfrm>
          <a:off x="581891" y="415636"/>
          <a:ext cx="8007927" cy="5943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18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1184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370545874"/>
              </p:ext>
            </p:extLst>
          </p:nvPr>
        </p:nvGraphicFramePr>
        <p:xfrm>
          <a:off x="581891" y="360219"/>
          <a:ext cx="7994073" cy="59851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19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3086542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0622" y="1224050"/>
            <a:ext cx="7592291" cy="1981200"/>
          </a:xfrm>
        </p:spPr>
        <p:txBody>
          <a:bodyPr>
            <a:noAutofit/>
          </a:bodyPr>
          <a:lstStyle/>
          <a:p>
            <a:pPr>
              <a:lnSpc>
                <a:spcPct val="200000"/>
              </a:lnSpc>
            </a:pPr>
            <a:r>
              <a:rPr lang="fa-IR" sz="2800" b="1" cap="none" dirty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  <a:cs typeface="Dast Nevis" panose="03000400000000000000" pitchFamily="66" charset="-78"/>
              </a:rPr>
              <a:t>معاونت بهداشتی دانشگاه علوم پزشکی نیشابور</a:t>
            </a:r>
            <a:r>
              <a:rPr lang="fa-IR" sz="2800" b="1" cap="none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cs typeface="Dast Nevis" panose="03000400000000000000" pitchFamily="66" charset="-78"/>
              </a:rPr>
              <a:t/>
            </a:r>
            <a:br>
              <a:rPr lang="fa-IR" sz="2800" b="1" cap="none" dirty="0">
                <a:ln w="12700" cmpd="sng">
                  <a:solidFill>
                    <a:schemeClr val="accent4"/>
                  </a:solidFill>
                  <a:prstDash val="solid"/>
                </a:ln>
                <a:gradFill>
                  <a:gsLst>
                    <a:gs pos="0">
                      <a:schemeClr val="accent4"/>
                    </a:gs>
                    <a:gs pos="4000">
                      <a:schemeClr val="accent4">
                        <a:lumMod val="60000"/>
                        <a:lumOff val="40000"/>
                      </a:schemeClr>
                    </a:gs>
                    <a:gs pos="87000">
                      <a:schemeClr val="accent4">
                        <a:lumMod val="20000"/>
                        <a:lumOff val="80000"/>
                      </a:schemeClr>
                    </a:gs>
                  </a:gsLst>
                  <a:lin ang="5400000"/>
                </a:gradFill>
                <a:cs typeface="Dast Nevis" panose="03000400000000000000" pitchFamily="66" charset="-78"/>
              </a:rPr>
            </a:br>
            <a:r>
              <a:rPr lang="fa-IR" sz="4400" b="1" cap="none" dirty="0">
                <a:ln w="12700" cmpd="sng">
                  <a:solidFill>
                    <a:schemeClr val="accent4"/>
                  </a:solidFill>
                  <a:prstDash val="solid"/>
                </a:ln>
                <a:solidFill>
                  <a:srgbClr val="FFFF00"/>
                </a:solidFill>
                <a:cs typeface="Dast Nevis" panose="03000400000000000000" pitchFamily="66" charset="-78"/>
              </a:rPr>
              <a:t>وضعیت اپیدمیولوژیک بیماری تب مالت</a:t>
            </a:r>
            <a:endParaRPr lang="fa-IR" sz="3200" b="1" cap="none" dirty="0">
              <a:ln w="6600">
                <a:solidFill>
                  <a:schemeClr val="accent2"/>
                </a:solidFill>
                <a:prstDash val="solid"/>
              </a:ln>
              <a:solidFill>
                <a:srgbClr val="FFFF00"/>
              </a:solidFill>
              <a:effectLst>
                <a:outerShdw dist="38100" dir="2700000" algn="tl" rotWithShape="0">
                  <a:schemeClr val="accent2"/>
                </a:outerShdw>
              </a:effectLst>
              <a:cs typeface="Dast Nevis" panose="03000400000000000000" pitchFamily="66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68027" y="3732102"/>
            <a:ext cx="6517482" cy="1795772"/>
          </a:xfrm>
        </p:spPr>
        <p:txBody>
          <a:bodyPr>
            <a:normAutofit/>
          </a:bodyPr>
          <a:lstStyle/>
          <a:p>
            <a:r>
              <a:rPr lang="fa-IR" sz="3200" b="1" dirty="0">
                <a:solidFill>
                  <a:srgbClr val="0070C0"/>
                </a:solidFill>
                <a:latin typeface="Neirizi" panose="02000503000000020003" pitchFamily="2" charset="0"/>
                <a:cs typeface="B Nazanin" panose="00000400000000000000" pitchFamily="2" charset="-78"/>
              </a:rPr>
              <a:t>از ابتدای سال 1398 تا </a:t>
            </a:r>
            <a:r>
              <a:rPr lang="fa-IR" sz="3200" b="1" dirty="0" smtClean="0">
                <a:solidFill>
                  <a:srgbClr val="0070C0"/>
                </a:solidFill>
                <a:latin typeface="Neirizi" panose="02000503000000020003" pitchFamily="2" charset="0"/>
                <a:cs typeface="B Nazanin" panose="00000400000000000000" pitchFamily="2" charset="-78"/>
              </a:rPr>
              <a:t>پایان مرداد</a:t>
            </a:r>
          </a:p>
          <a:p>
            <a:endParaRPr lang="fa-IR" sz="300" b="1" dirty="0" smtClean="0">
              <a:solidFill>
                <a:srgbClr val="0070C0"/>
              </a:solidFill>
              <a:latin typeface="Neirizi" panose="02000503000000020003" pitchFamily="2" charset="0"/>
              <a:cs typeface="B Nazanin" panose="00000400000000000000" pitchFamily="2" charset="-78"/>
            </a:endParaRPr>
          </a:p>
          <a:p>
            <a:r>
              <a:rPr lang="fa-IR" sz="2400" b="1" dirty="0" smtClean="0">
                <a:solidFill>
                  <a:srgbClr val="002060"/>
                </a:solidFill>
                <a:latin typeface="Neirizi" panose="02000503000000020003" pitchFamily="2" charset="0"/>
                <a:cs typeface="B Nazanin" panose="00000400000000000000" pitchFamily="2" charset="-78"/>
              </a:rPr>
              <a:t>تهیه کننده : علی جوریان</a:t>
            </a:r>
            <a:endParaRPr lang="fa-IR" sz="2400" b="1" dirty="0">
              <a:solidFill>
                <a:srgbClr val="002060"/>
              </a:solidFill>
              <a:latin typeface="Neirizi" panose="02000503000000020003" pitchFamily="2" charset="0"/>
              <a:cs typeface="B Nazanin" panose="00000400000000000000" pitchFamily="2" charset="-78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2</a:t>
            </a:fld>
            <a:endParaRPr lang="fa-IR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0940" y="337705"/>
            <a:ext cx="1030706" cy="13944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009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5668622"/>
              </p:ext>
            </p:extLst>
          </p:nvPr>
        </p:nvGraphicFramePr>
        <p:xfrm>
          <a:off x="526473" y="554182"/>
          <a:ext cx="8077199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20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0407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7886575"/>
              </p:ext>
            </p:extLst>
          </p:nvPr>
        </p:nvGraphicFramePr>
        <p:xfrm>
          <a:off x="540327" y="568035"/>
          <a:ext cx="8021781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21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5142614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38596712"/>
              </p:ext>
            </p:extLst>
          </p:nvPr>
        </p:nvGraphicFramePr>
        <p:xfrm>
          <a:off x="540327" y="568036"/>
          <a:ext cx="8035637" cy="5721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22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74502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2886265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23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729239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62277492"/>
              </p:ext>
            </p:extLst>
          </p:nvPr>
        </p:nvGraphicFramePr>
        <p:xfrm>
          <a:off x="568036" y="526473"/>
          <a:ext cx="7966364" cy="5735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24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2754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3634183"/>
              </p:ext>
            </p:extLst>
          </p:nvPr>
        </p:nvGraphicFramePr>
        <p:xfrm>
          <a:off x="609601" y="568035"/>
          <a:ext cx="7910944" cy="5708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25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71713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98802972"/>
              </p:ext>
            </p:extLst>
          </p:nvPr>
        </p:nvGraphicFramePr>
        <p:xfrm>
          <a:off x="484909" y="415636"/>
          <a:ext cx="8229600" cy="599901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26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27767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435925"/>
              </p:ext>
            </p:extLst>
          </p:nvPr>
        </p:nvGraphicFramePr>
        <p:xfrm>
          <a:off x="443345" y="387927"/>
          <a:ext cx="8215746" cy="610985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27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2629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4799" y="410705"/>
            <a:ext cx="7773338" cy="600677"/>
          </a:xfrm>
        </p:spPr>
        <p:txBody>
          <a:bodyPr>
            <a:normAutofit/>
          </a:bodyPr>
          <a:lstStyle/>
          <a:p>
            <a:pPr>
              <a:defRPr sz="1800" b="1" i="0" u="none" strike="noStrike" kern="1200" spc="0" baseline="0">
                <a:gradFill flip="none" rotWithShape="1">
                  <a:gsLst>
                    <a:gs pos="0">
                      <a:srgbClr val="E34B7A">
                        <a:lumMod val="40000"/>
                        <a:lumOff val="60000"/>
                      </a:srgbClr>
                    </a:gs>
                    <a:gs pos="46000">
                      <a:srgbClr val="E34B7A">
                        <a:lumMod val="95000"/>
                        <a:lumOff val="5000"/>
                      </a:srgbClr>
                    </a:gs>
                    <a:gs pos="100000">
                      <a:srgbClr val="E34B7A">
                        <a:lumMod val="60000"/>
                      </a:srgb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تعداد بیماران تب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مالت 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شهرستان </a:t>
            </a:r>
            <a:r>
              <a:rPr lang="fa-IR" sz="240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B Titr" panose="00000700000000000000" pitchFamily="2" charset="-78"/>
              </a:rPr>
              <a:t>نیشابور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 به تفکیک </a:t>
            </a:r>
            <a:r>
              <a:rPr lang="fa-IR" sz="240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B Titr" panose="00000700000000000000" pitchFamily="2" charset="-78"/>
              </a:rPr>
              <a:t>خانه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 </a:t>
            </a:r>
            <a:r>
              <a:rPr lang="fa-IR" sz="240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B Titr" panose="00000700000000000000" pitchFamily="2" charset="-78"/>
              </a:rPr>
              <a:t>بهداشت / پایگاه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>
          <a:xfrm>
            <a:off x="8499870" y="6426056"/>
            <a:ext cx="573161" cy="365125"/>
          </a:xfrm>
        </p:spPr>
        <p:txBody>
          <a:bodyPr/>
          <a:lstStyle/>
          <a:p>
            <a:fld id="{8E42CDB2-62DA-401E-B62D-CD94A93BB28E}" type="slidenum">
              <a:rPr lang="fa-IR" smtClean="0"/>
              <a:t>28</a:t>
            </a:fld>
            <a:endParaRPr lang="fa-IR" dirty="0"/>
          </a:p>
        </p:txBody>
      </p:sp>
      <p:pic>
        <p:nvPicPr>
          <p:cNvPr id="11" name="Picture 10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A$6:$B$25"/>
              </a:ext>
            </a:extLst>
          </p:cNvPicPr>
          <p:nvPr/>
        </p:nvPicPr>
        <p:blipFill rotWithShape="1">
          <a:blip r:embed="rId2"/>
          <a:srcRect l="40707"/>
          <a:stretch>
            <a:fillRect/>
          </a:stretch>
        </p:blipFill>
        <p:spPr bwMode="auto">
          <a:xfrm>
            <a:off x="6744547" y="1341842"/>
            <a:ext cx="1838553" cy="4423869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miter lim="800000"/>
            <a:headEnd/>
            <a:tailEnd/>
          </a:ln>
        </p:spPr>
      </p:pic>
      <p:pic>
        <p:nvPicPr>
          <p:cNvPr id="13" name="Picture 12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A$26:$B$48"/>
              </a:ext>
            </a:extLst>
          </p:cNvPicPr>
          <p:nvPr/>
        </p:nvPicPr>
        <p:blipFill rotWithShape="1">
          <a:blip r:embed="rId3"/>
          <a:srcRect l="42591"/>
          <a:stretch>
            <a:fillRect/>
          </a:stretch>
        </p:blipFill>
        <p:spPr bwMode="auto">
          <a:xfrm>
            <a:off x="4696713" y="1341843"/>
            <a:ext cx="1778843" cy="4423868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miter lim="800000"/>
            <a:headEnd/>
            <a:tailEnd/>
          </a:ln>
        </p:spPr>
      </p:pic>
      <p:pic>
        <p:nvPicPr>
          <p:cNvPr id="14" name="Picture 13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A$49:$B$72"/>
              </a:ext>
            </a:extLst>
          </p:cNvPicPr>
          <p:nvPr/>
        </p:nvPicPr>
        <p:blipFill rotWithShape="1">
          <a:blip r:embed="rId4"/>
          <a:srcRect l="43389"/>
          <a:stretch>
            <a:fillRect/>
          </a:stretch>
        </p:blipFill>
        <p:spPr bwMode="auto">
          <a:xfrm>
            <a:off x="2673821" y="1341842"/>
            <a:ext cx="1753901" cy="4423869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miter lim="800000"/>
            <a:headEnd/>
            <a:tailEnd/>
          </a:ln>
        </p:spPr>
      </p:pic>
      <p:pic>
        <p:nvPicPr>
          <p:cNvPr id="15" name="Picture 14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A$73:$B$95"/>
              </a:ext>
            </a:extLst>
          </p:cNvPicPr>
          <p:nvPr/>
        </p:nvPicPr>
        <p:blipFill rotWithShape="1">
          <a:blip r:embed="rId5"/>
          <a:srcRect l="43334"/>
          <a:stretch>
            <a:fillRect/>
          </a:stretch>
        </p:blipFill>
        <p:spPr bwMode="auto">
          <a:xfrm>
            <a:off x="604799" y="1341843"/>
            <a:ext cx="1755789" cy="4423868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833396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604799" y="410705"/>
            <a:ext cx="7773338" cy="559113"/>
          </a:xfrm>
        </p:spPr>
        <p:txBody>
          <a:bodyPr>
            <a:normAutofit/>
          </a:bodyPr>
          <a:lstStyle/>
          <a:p>
            <a:pPr>
              <a:defRPr sz="1800" b="1" i="0" u="none" strike="noStrike" kern="1200" spc="0" baseline="0">
                <a:gradFill flip="none" rotWithShape="1">
                  <a:gsLst>
                    <a:gs pos="0">
                      <a:srgbClr val="E34B7A">
                        <a:lumMod val="40000"/>
                        <a:lumOff val="60000"/>
                      </a:srgbClr>
                    </a:gs>
                    <a:gs pos="46000">
                      <a:srgbClr val="E34B7A">
                        <a:lumMod val="95000"/>
                        <a:lumOff val="5000"/>
                      </a:srgbClr>
                    </a:gs>
                    <a:gs pos="100000">
                      <a:srgbClr val="E34B7A">
                        <a:lumMod val="60000"/>
                      </a:srgbClr>
                    </a:gs>
                  </a:gsLst>
                  <a:path path="circle">
                    <a:fillToRect l="50000" t="130000" r="50000" b="-30000"/>
                  </a:path>
                  <a:tileRect/>
                </a:gradFill>
                <a:effectLst/>
                <a:latin typeface="+mn-lt"/>
                <a:ea typeface="+mn-ea"/>
                <a:cs typeface="B Zar" panose="00000400000000000000" pitchFamily="2" charset="-78"/>
              </a:defRPr>
            </a:pP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تعداد بیماران تب </a:t>
            </a:r>
            <a:r>
              <a:rPr lang="fa-IR" sz="2000" b="1" dirty="0">
                <a:solidFill>
                  <a:srgbClr val="002060"/>
                </a:solidFill>
                <a:cs typeface="B Zar" panose="00000400000000000000" pitchFamily="2" charset="-78"/>
              </a:rPr>
              <a:t>مالت 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شهرستان </a:t>
            </a:r>
            <a:r>
              <a:rPr lang="fa-IR" sz="240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B Titr" panose="00000700000000000000" pitchFamily="2" charset="-78"/>
              </a:rPr>
              <a:t>فیروزه</a:t>
            </a:r>
            <a:r>
              <a:rPr lang="fa-IR" sz="2000" b="1" dirty="0" smtClean="0">
                <a:solidFill>
                  <a:srgbClr val="002060"/>
                </a:solidFill>
                <a:cs typeface="B Zar" panose="00000400000000000000" pitchFamily="2" charset="-78"/>
              </a:rPr>
              <a:t> به تفکیک </a:t>
            </a:r>
            <a:r>
              <a:rPr lang="fa-IR" sz="2400" dirty="0">
                <a:ln>
                  <a:solidFill>
                    <a:srgbClr val="7030A0"/>
                  </a:solidFill>
                </a:ln>
                <a:solidFill>
                  <a:srgbClr val="FF0000"/>
                </a:solidFill>
                <a:latin typeface="+mn-lt"/>
                <a:ea typeface="+mn-ea"/>
                <a:cs typeface="B Titr" panose="00000700000000000000" pitchFamily="2" charset="-78"/>
              </a:rPr>
              <a:t>خانه بهداشت / پایگاه</a:t>
            </a:r>
          </a:p>
        </p:txBody>
      </p:sp>
      <p:pic>
        <p:nvPicPr>
          <p:cNvPr id="15" name="Picture 14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A$6:$B$17"/>
              </a:ext>
            </a:extLst>
          </p:cNvPicPr>
          <p:nvPr/>
        </p:nvPicPr>
        <p:blipFill rotWithShape="1">
          <a:blip r:embed="rId2"/>
          <a:srcRect l="43710"/>
          <a:stretch>
            <a:fillRect/>
          </a:stretch>
        </p:blipFill>
        <p:spPr bwMode="auto">
          <a:xfrm>
            <a:off x="4674995" y="1274622"/>
            <a:ext cx="2645247" cy="4807522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miter lim="800000"/>
            <a:headEnd/>
            <a:tailEnd/>
          </a:ln>
        </p:spPr>
      </p:pic>
      <p:pic>
        <p:nvPicPr>
          <p:cNvPr id="16" name="Picture 15"/>
          <p:cNvPicPr>
            <a:picLocks noChangeAspect="1" noChangeArrowheads="1"/>
            <a:extLst>
              <a:ext uri="{84589F7E-364E-4C9E-8A38-B11213B215E9}">
                <a14:cameraTool xmlns:a14="http://schemas.microsoft.com/office/drawing/2010/main" cellRange="$A$18:$B$32"/>
              </a:ext>
            </a:extLst>
          </p:cNvPicPr>
          <p:nvPr/>
        </p:nvPicPr>
        <p:blipFill rotWithShape="1">
          <a:blip r:embed="rId3"/>
          <a:srcRect l="45171"/>
          <a:stretch>
            <a:fillRect/>
          </a:stretch>
        </p:blipFill>
        <p:spPr bwMode="auto">
          <a:xfrm>
            <a:off x="1719819" y="1274621"/>
            <a:ext cx="2584182" cy="4807523"/>
          </a:xfrm>
          <a:prstGeom prst="rect">
            <a:avLst/>
          </a:prstGeom>
          <a:solidFill>
            <a:srgbClr xmlns:mc="http://schemas.openxmlformats.org/markup-compatibility/2006" xmlns:a14="http://schemas.microsoft.com/office/drawing/2010/main" val="FFFFFF" mc:Ignorable="a14" a14:legacySpreadsheetColorIndex="9"/>
          </a:solidFill>
          <a:ln w="9525">
            <a:solidFill>
              <a:srgbClr xmlns:mc="http://schemas.openxmlformats.org/markup-compatibility/2006" xmlns:a14="http://schemas.microsoft.com/office/drawing/2010/main" val="000000" mc:Ignorable="a14" a14:legacySpreadsheetColorIndex="64"/>
            </a:solidFill>
            <a:miter lim="800000"/>
            <a:headEnd/>
            <a:tailEnd/>
          </a:ln>
        </p:spPr>
      </p:pic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29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42674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xt0"/>
          <p:cNvSpPr>
            <a:spLocks noChangeArrowheads="1"/>
          </p:cNvSpPr>
          <p:nvPr/>
        </p:nvSpPr>
        <p:spPr bwMode="auto">
          <a:xfrm>
            <a:off x="2213036" y="2177854"/>
            <a:ext cx="489589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defTabSz="914378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fa-IR" altLang="zh-CN" sz="7200" dirty="0" smtClean="0">
                <a:gradFill flip="none" rotWithShape="1">
                  <a:gsLst>
                    <a:gs pos="19000">
                      <a:srgbClr val="99AD00"/>
                    </a:gs>
                    <a:gs pos="47000">
                      <a:srgbClr val="FF2A00"/>
                    </a:gs>
                    <a:gs pos="74000">
                      <a:srgbClr val="FFD100"/>
                    </a:gs>
                    <a:gs pos="100000">
                      <a:srgbClr val="008CFF"/>
                    </a:gs>
                  </a:gsLst>
                  <a:lin ang="10800000" scaled="1"/>
                  <a:tileRect/>
                </a:gradFill>
                <a:latin typeface="微软雅黑"/>
                <a:ea typeface="微软雅黑"/>
                <a:cs typeface="B Titr" panose="00000700000000000000" pitchFamily="2" charset="-78"/>
              </a:rPr>
              <a:t>وضعیت موجود</a:t>
            </a:r>
            <a:endParaRPr lang="zh-CN" altLang="en-US" sz="7200" dirty="0">
              <a:gradFill flip="none" rotWithShape="1">
                <a:gsLst>
                  <a:gs pos="19000">
                    <a:srgbClr val="99AD00"/>
                  </a:gs>
                  <a:gs pos="47000">
                    <a:srgbClr val="FF2A00"/>
                  </a:gs>
                  <a:gs pos="74000">
                    <a:srgbClr val="FFD100"/>
                  </a:gs>
                  <a:gs pos="100000">
                    <a:srgbClr val="008CFF"/>
                  </a:gs>
                </a:gsLst>
                <a:lin ang="10800000" scaled="1"/>
                <a:tileRect/>
              </a:gradFill>
              <a:latin typeface="微软雅黑"/>
              <a:ea typeface="微软雅黑"/>
              <a:cs typeface="B Titr" panose="00000700000000000000" pitchFamily="2" charset="-78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41570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3050089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3499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1535667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7889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21955226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83698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1951423"/>
              </p:ext>
            </p:extLst>
          </p:nvPr>
        </p:nvGraphicFramePr>
        <p:xfrm>
          <a:off x="498971" y="622626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55063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9414050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518030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8238232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7641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1280887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2794941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3616384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652338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58802270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88558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03197565"/>
              </p:ext>
            </p:extLst>
          </p:nvPr>
        </p:nvGraphicFramePr>
        <p:xfrm>
          <a:off x="581891" y="387927"/>
          <a:ext cx="8007927" cy="59713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39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286290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53841312"/>
              </p:ext>
            </p:extLst>
          </p:nvPr>
        </p:nvGraphicFramePr>
        <p:xfrm>
          <a:off x="706580" y="332509"/>
          <a:ext cx="7730837" cy="61514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8774696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3516203"/>
              </p:ext>
            </p:extLst>
          </p:nvPr>
        </p:nvGraphicFramePr>
        <p:xfrm>
          <a:off x="581891" y="374073"/>
          <a:ext cx="8007927" cy="5985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4138986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69807241"/>
              </p:ext>
            </p:extLst>
          </p:nvPr>
        </p:nvGraphicFramePr>
        <p:xfrm>
          <a:off x="581891" y="512618"/>
          <a:ext cx="8007927" cy="5846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1361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20520664"/>
              </p:ext>
            </p:extLst>
          </p:nvPr>
        </p:nvGraphicFramePr>
        <p:xfrm>
          <a:off x="526473" y="554182"/>
          <a:ext cx="8077199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069164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32286027"/>
              </p:ext>
            </p:extLst>
          </p:nvPr>
        </p:nvGraphicFramePr>
        <p:xfrm>
          <a:off x="540327" y="568035"/>
          <a:ext cx="8021781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2970871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45879384"/>
              </p:ext>
            </p:extLst>
          </p:nvPr>
        </p:nvGraphicFramePr>
        <p:xfrm>
          <a:off x="540327" y="568036"/>
          <a:ext cx="8035637" cy="57219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5446257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33229326"/>
              </p:ext>
            </p:extLst>
          </p:nvPr>
        </p:nvGraphicFramePr>
        <p:xfrm>
          <a:off x="581891" y="429491"/>
          <a:ext cx="8007927" cy="59851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29117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48984012"/>
              </p:ext>
            </p:extLst>
          </p:nvPr>
        </p:nvGraphicFramePr>
        <p:xfrm>
          <a:off x="581891" y="512617"/>
          <a:ext cx="8007927" cy="5874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3277626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44068527"/>
              </p:ext>
            </p:extLst>
          </p:nvPr>
        </p:nvGraphicFramePr>
        <p:xfrm>
          <a:off x="581891" y="512618"/>
          <a:ext cx="8007927" cy="5846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2144009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00309551"/>
              </p:ext>
            </p:extLst>
          </p:nvPr>
        </p:nvGraphicFramePr>
        <p:xfrm>
          <a:off x="581891" y="512618"/>
          <a:ext cx="8007927" cy="59020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54424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7964149"/>
              </p:ext>
            </p:extLst>
          </p:nvPr>
        </p:nvGraphicFramePr>
        <p:xfrm>
          <a:off x="581891" y="512617"/>
          <a:ext cx="8007927" cy="58743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49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06259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29487736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5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762911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9286268"/>
              </p:ext>
            </p:extLst>
          </p:nvPr>
        </p:nvGraphicFramePr>
        <p:xfrm>
          <a:off x="581891" y="512618"/>
          <a:ext cx="8007927" cy="5846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50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490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80278500"/>
              </p:ext>
            </p:extLst>
          </p:nvPr>
        </p:nvGraphicFramePr>
        <p:xfrm>
          <a:off x="512619" y="568035"/>
          <a:ext cx="8091054" cy="57634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51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174397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96562114"/>
              </p:ext>
            </p:extLst>
          </p:nvPr>
        </p:nvGraphicFramePr>
        <p:xfrm>
          <a:off x="568036" y="526473"/>
          <a:ext cx="7966364" cy="573578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52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345506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26838210"/>
              </p:ext>
            </p:extLst>
          </p:nvPr>
        </p:nvGraphicFramePr>
        <p:xfrm>
          <a:off x="609601" y="568035"/>
          <a:ext cx="7910944" cy="570807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53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470503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668690" y="1017579"/>
            <a:ext cx="4874964" cy="784830"/>
          </a:xfrm>
          <a:prstGeom prst="rect">
            <a:avLst/>
          </a:prstGeom>
          <a:noFill/>
        </p:spPr>
        <p:txBody>
          <a:bodyPr wrap="square" rtlCol="1">
            <a:spAutoFit/>
          </a:bodyPr>
          <a:lstStyle/>
          <a:p>
            <a:pPr algn="ctr"/>
            <a:r>
              <a:rPr lang="fa-IR" sz="4500" dirty="0">
                <a:ln>
                  <a:solidFill>
                    <a:schemeClr val="tx1"/>
                  </a:solidFill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B Titr" panose="00000700000000000000" pitchFamily="2" charset="-78"/>
              </a:rPr>
              <a:t>با تشکر از توجه تان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E42CDB2-62DA-401E-B62D-CD94A93BB28E}" type="slidenum">
              <a:rPr lang="fa-IR" smtClean="0"/>
              <a:t>54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4149002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82836988"/>
              </p:ext>
            </p:extLst>
          </p:nvPr>
        </p:nvGraphicFramePr>
        <p:xfrm>
          <a:off x="554182" y="273082"/>
          <a:ext cx="7938653" cy="60723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6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974965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71552751"/>
              </p:ext>
            </p:extLst>
          </p:nvPr>
        </p:nvGraphicFramePr>
        <p:xfrm>
          <a:off x="651165" y="512618"/>
          <a:ext cx="7855526" cy="58327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7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873042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22973235"/>
              </p:ext>
            </p:extLst>
          </p:nvPr>
        </p:nvGraphicFramePr>
        <p:xfrm>
          <a:off x="609601" y="526473"/>
          <a:ext cx="7994072" cy="584661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8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016968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94732123"/>
              </p:ext>
            </p:extLst>
          </p:nvPr>
        </p:nvGraphicFramePr>
        <p:xfrm>
          <a:off x="526473" y="512618"/>
          <a:ext cx="8021781" cy="577734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50FE7-9E4C-4366-AD7A-CCAD28BD1096}" type="slidenum">
              <a:rPr lang="fa-IR" smtClean="0"/>
              <a:t>9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645420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roplet">
  <a:themeElements>
    <a:clrScheme name="Droplet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Droplet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Drople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Droplet</Template>
  <TotalTime>1027</TotalTime>
  <Words>741</Words>
  <Application>Microsoft Office PowerPoint</Application>
  <PresentationFormat>On-screen Show (4:3)</PresentationFormat>
  <Paragraphs>142</Paragraphs>
  <Slides>54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54</vt:i4>
      </vt:variant>
    </vt:vector>
  </HeadingPairs>
  <TitlesOfParts>
    <vt:vector size="64" baseType="lpstr">
      <vt:lpstr>B Nazanin</vt:lpstr>
      <vt:lpstr>Arial</vt:lpstr>
      <vt:lpstr>B Zar</vt:lpstr>
      <vt:lpstr>Microsoft YaHei</vt:lpstr>
      <vt:lpstr>Dast Nevis</vt:lpstr>
      <vt:lpstr>Neirizi</vt:lpstr>
      <vt:lpstr>B Titr</vt:lpstr>
      <vt:lpstr>Calibri</vt:lpstr>
      <vt:lpstr>Tw Cen MT</vt:lpstr>
      <vt:lpstr>Droplet</vt:lpstr>
      <vt:lpstr>PowerPoint Presentation</vt:lpstr>
      <vt:lpstr>معاونت بهداشتی دانشگاه علوم پزشکی نیشابور وضعیت اپیدمیولوژیک بیماری تب مالت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وضعیت بروز تب مالت در سال 97 به تفکیک شهرستان/ دانشکده/ استان/ کشور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تعداد بیماران تب مالت شهرستان نیشابور به تفکیک خانه بهداشت / پایگاه</vt:lpstr>
      <vt:lpstr>تعداد بیماران تب مالت شهرستان فیروزه به تفکیک خانه بهداشت / پایگاه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وضعیت اپیدمیولوژیک بیماری تب مالت  معاونت بهداشتی دانشگاه علوم پزشکی نیشابور</dc:title>
  <dc:creator>Ali Jourian</dc:creator>
  <cp:lastModifiedBy>Ali Jourian</cp:lastModifiedBy>
  <cp:revision>183</cp:revision>
  <cp:lastPrinted>2019-08-14T08:30:03Z</cp:lastPrinted>
  <dcterms:created xsi:type="dcterms:W3CDTF">2019-08-13T09:18:23Z</dcterms:created>
  <dcterms:modified xsi:type="dcterms:W3CDTF">2019-09-08T04:52:24Z</dcterms:modified>
</cp:coreProperties>
</file>